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2" r:id="rId5"/>
    <p:sldId id="267" r:id="rId6"/>
    <p:sldId id="259" r:id="rId7"/>
    <p:sldId id="261" r:id="rId8"/>
    <p:sldId id="269" r:id="rId9"/>
    <p:sldId id="260" r:id="rId10"/>
    <p:sldId id="262" r:id="rId11"/>
    <p:sldId id="263" r:id="rId12"/>
    <p:sldId id="268" r:id="rId13"/>
    <p:sldId id="264" r:id="rId14"/>
    <p:sldId id="271" r:id="rId15"/>
    <p:sldId id="265" r:id="rId16"/>
    <p:sldId id="266" r:id="rId17"/>
    <p:sldId id="273" r:id="rId18"/>
    <p:sldId id="274" r:id="rId19"/>
    <p:sldId id="275" r:id="rId20"/>
    <p:sldId id="276" r:id="rId21"/>
    <p:sldId id="277" r:id="rId22"/>
    <p:sldId id="278"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6" autoAdjust="0"/>
    <p:restoredTop sz="94660"/>
  </p:normalViewPr>
  <p:slideViewPr>
    <p:cSldViewPr snapToGrid="0">
      <p:cViewPr varScale="1">
        <p:scale>
          <a:sx n="111" d="100"/>
          <a:sy n="111" d="100"/>
        </p:scale>
        <p:origin x="480"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Financial%20Advisory%20Committee\Revenue%20Projection%20FY2025\Cherry%20Sheets\cherrysheetreceipt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17742\Downloads\ENROLL%20Bar%20No%25.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D:\Financial%20Advisory%20Committee\Revenue%20Projection%20FY2025\Cherry%20Sheets\cherrysheetreceipt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D:\Financial%20Advisory%20Committee\Revenue%20Projection%20FY2025\Cherry%20Sheets\cherrysheetreceipt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D:\Financial%20Advisory%20Committee\Revenue%20Projection%20FY2025\Cherry%20Sheets\cherrysheetreceipt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Revenue Sources</c:v>
                </c:pt>
              </c:strCache>
            </c:strRef>
          </c:tx>
          <c:dPt>
            <c:idx val="0"/>
            <c:bubble3D val="0"/>
            <c:spPr>
              <a:solidFill>
                <a:schemeClr val="accent1"/>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4-7790-4D32-9C09-FDB28DF2CE10}"/>
              </c:ext>
            </c:extLst>
          </c:dPt>
          <c:dPt>
            <c:idx val="1"/>
            <c:bubble3D val="0"/>
            <c:spPr>
              <a:solidFill>
                <a:schemeClr val="accent3"/>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790-4D32-9C09-FDB28DF2CE10}"/>
              </c:ext>
            </c:extLst>
          </c:dPt>
          <c:dPt>
            <c:idx val="2"/>
            <c:bubble3D val="0"/>
            <c:spPr>
              <a:solidFill>
                <a:schemeClr val="accent5"/>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2-7790-4D32-9C09-FDB28DF2CE10}"/>
              </c:ext>
            </c:extLst>
          </c:dPt>
          <c:dPt>
            <c:idx val="3"/>
            <c:bubble3D val="0"/>
            <c:spPr>
              <a:solidFill>
                <a:schemeClr val="accent1">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790-4D32-9C09-FDB28DF2CE10}"/>
              </c:ext>
            </c:extLst>
          </c:dPt>
          <c:dLbls>
            <c:dLbl>
              <c:idx val="0"/>
              <c:layout>
                <c:manualLayout>
                  <c:x val="0.14978200748279955"/>
                  <c:y val="4.9019607843137254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4-7790-4D32-9C09-FDB28DF2CE10}"/>
                </c:ext>
              </c:extLst>
            </c:dLbl>
            <c:dLbl>
              <c:idx val="1"/>
              <c:layout>
                <c:manualLayout>
                  <c:x val="-0.12721211594429552"/>
                  <c:y val="-9.068627450980396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790-4D32-9C09-FDB28DF2CE10}"/>
                </c:ext>
              </c:extLst>
            </c:dLbl>
            <c:dLbl>
              <c:idx val="2"/>
              <c:layout>
                <c:manualLayout>
                  <c:x val="-5.5398824685419013E-2"/>
                  <c:y val="-0.125"/>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2-7790-4D32-9C09-FDB28DF2CE10}"/>
                </c:ext>
              </c:extLst>
            </c:dLbl>
            <c:dLbl>
              <c:idx val="3"/>
              <c:layout>
                <c:manualLayout>
                  <c:x val="-6.1554249650466316E-3"/>
                  <c:y val="-0.1299019607843137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790-4D32-9C09-FDB28DF2CE1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Tax Levy</c:v>
                </c:pt>
                <c:pt idx="1">
                  <c:v>State Aid</c:v>
                </c:pt>
                <c:pt idx="2">
                  <c:v>Local Receipts</c:v>
                </c:pt>
                <c:pt idx="3">
                  <c:v>EMS Receipts</c:v>
                </c:pt>
              </c:strCache>
            </c:strRef>
          </c:cat>
          <c:val>
            <c:numRef>
              <c:f>Sheet1!$B$2:$B$5</c:f>
              <c:numCache>
                <c:formatCode>_("$"* #,##0_);_("$"* \(#,##0\);_("$"* "-"??_);_(@_)</c:formatCode>
                <c:ptCount val="4"/>
                <c:pt idx="0">
                  <c:v>17849715.656750001</c:v>
                </c:pt>
                <c:pt idx="1">
                  <c:v>6089964</c:v>
                </c:pt>
                <c:pt idx="2" formatCode="&quot;$&quot;#,##0_);\(&quot;$&quot;#,##0\)">
                  <c:v>1594614</c:v>
                </c:pt>
                <c:pt idx="3" formatCode="_(&quot;$&quot;* #,##0.00_);_(&quot;$&quot;* \(#,##0.00\);_(&quot;$&quot;* &quot;-&quot;??_);_(@_)">
                  <c:v>450000</c:v>
                </c:pt>
              </c:numCache>
            </c:numRef>
          </c:val>
          <c:extLst>
            <c:ext xmlns:c16="http://schemas.microsoft.com/office/drawing/2014/chart" uri="{C3380CC4-5D6E-409C-BE32-E72D297353CC}">
              <c16:uniqueId val="{00000000-7790-4D32-9C09-FDB28DF2CE10}"/>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r>
              <a:rPr lang="en-US"/>
              <a:t>RO vs CIP New Growth Applied to the Levy Limit</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barChart>
        <c:barDir val="col"/>
        <c:grouping val="stacked"/>
        <c:varyColors val="0"/>
        <c:ser>
          <c:idx val="0"/>
          <c:order val="0"/>
          <c:tx>
            <c:strRef>
              <c:f>Sheet1!$D$71</c:f>
              <c:strCache>
                <c:ptCount val="1"/>
                <c:pt idx="0">
                  <c:v>CIP</c:v>
                </c:pt>
              </c:strCache>
            </c:strRef>
          </c:tx>
          <c:spPr>
            <a:gradFill rotWithShape="1">
              <a:gsLst>
                <a:gs pos="0">
                  <a:schemeClr val="accent1">
                    <a:tint val="94000"/>
                    <a:satMod val="100000"/>
                    <a:lumMod val="104000"/>
                  </a:schemeClr>
                </a:gs>
                <a:gs pos="69000">
                  <a:schemeClr val="accent1">
                    <a:shade val="86000"/>
                    <a:satMod val="130000"/>
                    <a:lumMod val="102000"/>
                  </a:schemeClr>
                </a:gs>
                <a:gs pos="100000">
                  <a:schemeClr val="accent1">
                    <a:shade val="72000"/>
                    <a:satMod val="130000"/>
                    <a:lumMod val="100000"/>
                  </a:schemeClr>
                </a:gs>
              </a:gsLst>
              <a:lin ang="5400000" scaled="0"/>
            </a:gradFill>
            <a:ln>
              <a:noFill/>
            </a:ln>
            <a:effectLst>
              <a:outerShdw blurRad="50800" dist="38100" dir="5400000" sy="96000" rotWithShape="0">
                <a:srgbClr val="000000">
                  <a:alpha val="54000"/>
                </a:srgbClr>
              </a:outerShdw>
            </a:effectLst>
          </c:spPr>
          <c:invertIfNegative val="0"/>
          <c:cat>
            <c:strRef>
              <c:f>Sheet1!$E$70:$I$70</c:f>
              <c:strCache>
                <c:ptCount val="5"/>
                <c:pt idx="0">
                  <c:v>FY2021</c:v>
                </c:pt>
                <c:pt idx="1">
                  <c:v>FY2022</c:v>
                </c:pt>
                <c:pt idx="2">
                  <c:v>FY2023</c:v>
                </c:pt>
                <c:pt idx="3">
                  <c:v>FY2024</c:v>
                </c:pt>
                <c:pt idx="4">
                  <c:v>FY2025</c:v>
                </c:pt>
              </c:strCache>
            </c:strRef>
          </c:cat>
          <c:val>
            <c:numRef>
              <c:f>Sheet1!$E$71:$I$71</c:f>
              <c:numCache>
                <c:formatCode>_("$"* #,##0_);_("$"* \(#,##0\);_("$"* "-"??_);_(@_)</c:formatCode>
                <c:ptCount val="5"/>
                <c:pt idx="0">
                  <c:v>13103</c:v>
                </c:pt>
                <c:pt idx="1">
                  <c:v>23197</c:v>
                </c:pt>
                <c:pt idx="2">
                  <c:v>5433</c:v>
                </c:pt>
                <c:pt idx="3">
                  <c:v>59911</c:v>
                </c:pt>
                <c:pt idx="4">
                  <c:v>24267</c:v>
                </c:pt>
              </c:numCache>
            </c:numRef>
          </c:val>
          <c:extLst>
            <c:ext xmlns:c16="http://schemas.microsoft.com/office/drawing/2014/chart" uri="{C3380CC4-5D6E-409C-BE32-E72D297353CC}">
              <c16:uniqueId val="{00000000-E343-4855-9380-BBE7BDB0CA61}"/>
            </c:ext>
          </c:extLst>
        </c:ser>
        <c:ser>
          <c:idx val="1"/>
          <c:order val="1"/>
          <c:tx>
            <c:strRef>
              <c:f>Sheet1!$D$72</c:f>
              <c:strCache>
                <c:ptCount val="1"/>
                <c:pt idx="0">
                  <c:v>Residential</c:v>
                </c:pt>
              </c:strCache>
            </c:strRef>
          </c:tx>
          <c:spPr>
            <a:gradFill rotWithShape="1">
              <a:gsLst>
                <a:gs pos="0">
                  <a:schemeClr val="accent3">
                    <a:tint val="94000"/>
                    <a:satMod val="100000"/>
                    <a:lumMod val="104000"/>
                  </a:schemeClr>
                </a:gs>
                <a:gs pos="69000">
                  <a:schemeClr val="accent3">
                    <a:shade val="86000"/>
                    <a:satMod val="130000"/>
                    <a:lumMod val="102000"/>
                  </a:schemeClr>
                </a:gs>
                <a:gs pos="100000">
                  <a:schemeClr val="accent3">
                    <a:shade val="72000"/>
                    <a:satMod val="130000"/>
                    <a:lumMod val="100000"/>
                  </a:schemeClr>
                </a:gs>
              </a:gsLst>
              <a:lin ang="5400000" scaled="0"/>
            </a:gradFill>
            <a:ln>
              <a:noFill/>
            </a:ln>
            <a:effectLst>
              <a:outerShdw blurRad="50800" dist="38100" dir="5400000" sy="96000" rotWithShape="0">
                <a:srgbClr val="000000">
                  <a:alpha val="54000"/>
                </a:srgbClr>
              </a:outerShdw>
            </a:effectLst>
          </c:spPr>
          <c:invertIfNegative val="0"/>
          <c:cat>
            <c:strRef>
              <c:f>Sheet1!$E$70:$I$70</c:f>
              <c:strCache>
                <c:ptCount val="5"/>
                <c:pt idx="0">
                  <c:v>FY2021</c:v>
                </c:pt>
                <c:pt idx="1">
                  <c:v>FY2022</c:v>
                </c:pt>
                <c:pt idx="2">
                  <c:v>FY2023</c:v>
                </c:pt>
                <c:pt idx="3">
                  <c:v>FY2024</c:v>
                </c:pt>
                <c:pt idx="4">
                  <c:v>FY2025</c:v>
                </c:pt>
              </c:strCache>
            </c:strRef>
          </c:cat>
          <c:val>
            <c:numRef>
              <c:f>Sheet1!$E$72:$I$72</c:f>
              <c:numCache>
                <c:formatCode>_("$"* #,##0_);_("$"* \(#,##0\);_("$"* "-"??_);_(@_)</c:formatCode>
                <c:ptCount val="5"/>
                <c:pt idx="0">
                  <c:v>195141</c:v>
                </c:pt>
                <c:pt idx="1">
                  <c:v>188247</c:v>
                </c:pt>
                <c:pt idx="2">
                  <c:v>163280</c:v>
                </c:pt>
                <c:pt idx="3">
                  <c:v>162580</c:v>
                </c:pt>
                <c:pt idx="4">
                  <c:v>135347</c:v>
                </c:pt>
              </c:numCache>
            </c:numRef>
          </c:val>
          <c:extLst>
            <c:ext xmlns:c16="http://schemas.microsoft.com/office/drawing/2014/chart" uri="{C3380CC4-5D6E-409C-BE32-E72D297353CC}">
              <c16:uniqueId val="{00000001-E343-4855-9380-BBE7BDB0CA61}"/>
            </c:ext>
          </c:extLst>
        </c:ser>
        <c:dLbls>
          <c:showLegendKey val="0"/>
          <c:showVal val="0"/>
          <c:showCatName val="0"/>
          <c:showSerName val="0"/>
          <c:showPercent val="0"/>
          <c:showBubbleSize val="0"/>
        </c:dLbls>
        <c:gapWidth val="150"/>
        <c:overlap val="100"/>
        <c:axId val="540732880"/>
        <c:axId val="540730000"/>
      </c:barChart>
      <c:catAx>
        <c:axId val="54073288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0730000"/>
        <c:crosses val="autoZero"/>
        <c:auto val="1"/>
        <c:lblAlgn val="ctr"/>
        <c:lblOffset val="100"/>
        <c:noMultiLvlLbl val="0"/>
      </c:catAx>
      <c:valAx>
        <c:axId val="540730000"/>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540732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Foundation Enrollment - Town of Berkley</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738648293963255E-2"/>
          <c:y val="0.19185185185185186"/>
          <c:w val="0.88816907261592304"/>
          <c:h val="0.72602653834937303"/>
        </c:manualLayout>
      </c:layout>
      <c:barChart>
        <c:barDir val="col"/>
        <c:grouping val="clustered"/>
        <c:varyColors val="0"/>
        <c:ser>
          <c:idx val="0"/>
          <c:order val="0"/>
          <c:spPr>
            <a:solidFill>
              <a:schemeClr val="accent1"/>
            </a:solidFill>
            <a:ln>
              <a:noFill/>
            </a:ln>
            <a:effectLst/>
          </c:spPr>
          <c:invertIfNegative val="0"/>
          <c:dPt>
            <c:idx val="11"/>
            <c:invertIfNegative val="0"/>
            <c:bubble3D val="0"/>
            <c:spPr>
              <a:solidFill>
                <a:srgbClr val="FFC000"/>
              </a:solidFill>
              <a:ln>
                <a:noFill/>
              </a:ln>
              <a:effectLst/>
            </c:spPr>
            <c:extLst>
              <c:ext xmlns:c16="http://schemas.microsoft.com/office/drawing/2014/chart" uri="{C3380CC4-5D6E-409C-BE32-E72D297353CC}">
                <c16:uniqueId val="{00000001-31A3-4C00-BFE8-34074AB1D7AE}"/>
              </c:ext>
            </c:extLst>
          </c:dPt>
          <c:cat>
            <c:strRef>
              <c:f>'Sheet 1'!$D$6:$O$6</c:f>
              <c:strCache>
                <c:ptCount val="12"/>
                <c:pt idx="0">
                  <c:v>2013</c:v>
                </c:pt>
                <c:pt idx="1">
                  <c:v>2014</c:v>
                </c:pt>
                <c:pt idx="2">
                  <c:v>2015</c:v>
                </c:pt>
                <c:pt idx="3">
                  <c:v>2016</c:v>
                </c:pt>
                <c:pt idx="4">
                  <c:v>2017</c:v>
                </c:pt>
                <c:pt idx="5">
                  <c:v>2018</c:v>
                </c:pt>
                <c:pt idx="6">
                  <c:v>2019</c:v>
                </c:pt>
                <c:pt idx="7">
                  <c:v>2020</c:v>
                </c:pt>
                <c:pt idx="8">
                  <c:v>2021</c:v>
                </c:pt>
                <c:pt idx="9">
                  <c:v>2022</c:v>
                </c:pt>
                <c:pt idx="10">
                  <c:v>2023</c:v>
                </c:pt>
                <c:pt idx="11">
                  <c:v>2024</c:v>
                </c:pt>
              </c:strCache>
            </c:strRef>
          </c:cat>
          <c:val>
            <c:numRef>
              <c:f>'Sheet 1'!$D$7:$O$7</c:f>
              <c:numCache>
                <c:formatCode>#,##0;\-#,##0</c:formatCode>
                <c:ptCount val="12"/>
                <c:pt idx="0">
                  <c:v>790</c:v>
                </c:pt>
                <c:pt idx="1">
                  <c:v>758</c:v>
                </c:pt>
                <c:pt idx="2">
                  <c:v>742</c:v>
                </c:pt>
                <c:pt idx="3">
                  <c:v>723</c:v>
                </c:pt>
                <c:pt idx="4">
                  <c:v>752</c:v>
                </c:pt>
                <c:pt idx="5">
                  <c:v>784</c:v>
                </c:pt>
                <c:pt idx="6">
                  <c:v>774</c:v>
                </c:pt>
                <c:pt idx="7">
                  <c:v>742</c:v>
                </c:pt>
                <c:pt idx="8">
                  <c:v>764</c:v>
                </c:pt>
                <c:pt idx="9">
                  <c:v>733</c:v>
                </c:pt>
                <c:pt idx="10">
                  <c:v>725</c:v>
                </c:pt>
                <c:pt idx="11">
                  <c:v>698</c:v>
                </c:pt>
              </c:numCache>
            </c:numRef>
          </c:val>
          <c:extLst>
            <c:ext xmlns:c16="http://schemas.microsoft.com/office/drawing/2014/chart" uri="{C3380CC4-5D6E-409C-BE32-E72D297353CC}">
              <c16:uniqueId val="{00000002-31A3-4C00-BFE8-34074AB1D7AE}"/>
            </c:ext>
          </c:extLst>
        </c:ser>
        <c:dLbls>
          <c:showLegendKey val="0"/>
          <c:showVal val="0"/>
          <c:showCatName val="0"/>
          <c:showSerName val="0"/>
          <c:showPercent val="0"/>
          <c:showBubbleSize val="0"/>
        </c:dLbls>
        <c:gapWidth val="219"/>
        <c:overlap val="-27"/>
        <c:axId val="503630560"/>
        <c:axId val="503624320"/>
      </c:barChart>
      <c:catAx>
        <c:axId val="503630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24320"/>
        <c:crosses val="autoZero"/>
        <c:auto val="1"/>
        <c:lblAlgn val="ctr"/>
        <c:lblOffset val="100"/>
        <c:noMultiLvlLbl val="0"/>
      </c:catAx>
      <c:valAx>
        <c:axId val="50362432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03630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Town</a:t>
            </a:r>
            <a:r>
              <a:rPr lang="en-US" baseline="0"/>
              <a:t> of Berkley - UGGA and Chapter 70</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Sheet1!$A$43</c:f>
              <c:strCache>
                <c:ptCount val="1"/>
                <c:pt idx="0">
                  <c:v>Chapter 70</c:v>
                </c:pt>
              </c:strCache>
            </c:strRef>
          </c:tx>
          <c:spPr>
            <a:solidFill>
              <a:schemeClr val="accent1"/>
            </a:solidFill>
            <a:ln>
              <a:noFill/>
            </a:ln>
            <a:effectLst/>
          </c:spPr>
          <c:invertIfNegative val="0"/>
          <c:cat>
            <c:strRef>
              <c:f>Sheet1!$B$42:$N$42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Sheet1!$B$43:$N$43</c:f>
              <c:numCache>
                <c:formatCode>"$"#,##0</c:formatCode>
                <c:ptCount val="13"/>
                <c:pt idx="0">
                  <c:v>3837513</c:v>
                </c:pt>
                <c:pt idx="1">
                  <c:v>3856463</c:v>
                </c:pt>
                <c:pt idx="2">
                  <c:v>3875013</c:v>
                </c:pt>
                <c:pt idx="3">
                  <c:v>3893088</c:v>
                </c:pt>
                <c:pt idx="4">
                  <c:v>3934448</c:v>
                </c:pt>
                <c:pt idx="5">
                  <c:v>3957968</c:v>
                </c:pt>
                <c:pt idx="6">
                  <c:v>3981188</c:v>
                </c:pt>
                <c:pt idx="7">
                  <c:v>4003448</c:v>
                </c:pt>
                <c:pt idx="8">
                  <c:v>4003448</c:v>
                </c:pt>
                <c:pt idx="9">
                  <c:v>4025438</c:v>
                </c:pt>
                <c:pt idx="10">
                  <c:v>4068938</c:v>
                </c:pt>
                <c:pt idx="11">
                  <c:v>4151920</c:v>
                </c:pt>
                <c:pt idx="12">
                  <c:v>4222848</c:v>
                </c:pt>
              </c:numCache>
            </c:numRef>
          </c:val>
          <c:extLst>
            <c:ext xmlns:c16="http://schemas.microsoft.com/office/drawing/2014/chart" uri="{C3380CC4-5D6E-409C-BE32-E72D297353CC}">
              <c16:uniqueId val="{00000000-6495-4240-BA84-4CC815044E2B}"/>
            </c:ext>
          </c:extLst>
        </c:ser>
        <c:ser>
          <c:idx val="1"/>
          <c:order val="1"/>
          <c:tx>
            <c:strRef>
              <c:f>Sheet1!$A$44</c:f>
              <c:strCache>
                <c:ptCount val="1"/>
                <c:pt idx="0">
                  <c:v>Unrestricted General Government Aid</c:v>
                </c:pt>
              </c:strCache>
            </c:strRef>
          </c:tx>
          <c:spPr>
            <a:solidFill>
              <a:schemeClr val="accent3"/>
            </a:solidFill>
            <a:ln>
              <a:noFill/>
            </a:ln>
            <a:effectLst/>
          </c:spPr>
          <c:invertIfNegative val="0"/>
          <c:cat>
            <c:strRef>
              <c:f>Sheet1!$B$42:$N$42</c:f>
              <c:strCache>
                <c:ptCount val="13"/>
                <c:pt idx="0">
                  <c:v>2013</c:v>
                </c:pt>
                <c:pt idx="1">
                  <c:v>2014</c:v>
                </c:pt>
                <c:pt idx="2">
                  <c:v>2015</c:v>
                </c:pt>
                <c:pt idx="3">
                  <c:v>2016</c:v>
                </c:pt>
                <c:pt idx="4">
                  <c:v>2017</c:v>
                </c:pt>
                <c:pt idx="5">
                  <c:v>2018</c:v>
                </c:pt>
                <c:pt idx="6">
                  <c:v>2019</c:v>
                </c:pt>
                <c:pt idx="7">
                  <c:v>2020</c:v>
                </c:pt>
                <c:pt idx="8">
                  <c:v>2021</c:v>
                </c:pt>
                <c:pt idx="9">
                  <c:v>2022</c:v>
                </c:pt>
                <c:pt idx="10">
                  <c:v>2023</c:v>
                </c:pt>
                <c:pt idx="11">
                  <c:v>2024</c:v>
                </c:pt>
                <c:pt idx="12">
                  <c:v>2025</c:v>
                </c:pt>
              </c:strCache>
            </c:strRef>
          </c:cat>
          <c:val>
            <c:numRef>
              <c:f>Sheet1!$B$44:$N$44</c:f>
              <c:numCache>
                <c:formatCode>"$"#,##0</c:formatCode>
                <c:ptCount val="13"/>
                <c:pt idx="0">
                  <c:v>514636</c:v>
                </c:pt>
                <c:pt idx="1">
                  <c:v>526801</c:v>
                </c:pt>
                <c:pt idx="2">
                  <c:v>541410</c:v>
                </c:pt>
                <c:pt idx="3">
                  <c:v>560901</c:v>
                </c:pt>
                <c:pt idx="4">
                  <c:v>585020</c:v>
                </c:pt>
                <c:pt idx="5">
                  <c:v>607836</c:v>
                </c:pt>
                <c:pt idx="6">
                  <c:v>629110</c:v>
                </c:pt>
                <c:pt idx="7">
                  <c:v>646096</c:v>
                </c:pt>
                <c:pt idx="8">
                  <c:v>646096</c:v>
                </c:pt>
                <c:pt idx="9">
                  <c:v>668709</c:v>
                </c:pt>
                <c:pt idx="10">
                  <c:v>704819</c:v>
                </c:pt>
                <c:pt idx="11">
                  <c:v>727374</c:v>
                </c:pt>
                <c:pt idx="12">
                  <c:v>749194</c:v>
                </c:pt>
              </c:numCache>
            </c:numRef>
          </c:val>
          <c:extLst>
            <c:ext xmlns:c16="http://schemas.microsoft.com/office/drawing/2014/chart" uri="{C3380CC4-5D6E-409C-BE32-E72D297353CC}">
              <c16:uniqueId val="{00000001-6495-4240-BA84-4CC815044E2B}"/>
            </c:ext>
          </c:extLst>
        </c:ser>
        <c:dLbls>
          <c:showLegendKey val="0"/>
          <c:showVal val="0"/>
          <c:showCatName val="0"/>
          <c:showSerName val="0"/>
          <c:showPercent val="0"/>
          <c:showBubbleSize val="0"/>
        </c:dLbls>
        <c:gapWidth val="219"/>
        <c:overlap val="-27"/>
        <c:axId val="1545477664"/>
        <c:axId val="1545483424"/>
      </c:barChart>
      <c:catAx>
        <c:axId val="1545477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483424"/>
        <c:crosses val="autoZero"/>
        <c:auto val="1"/>
        <c:lblAlgn val="ctr"/>
        <c:lblOffset val="100"/>
        <c:noMultiLvlLbl val="0"/>
      </c:catAx>
      <c:valAx>
        <c:axId val="154548342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545477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n-US" dirty="0"/>
              <a:t>Local</a:t>
            </a:r>
            <a:r>
              <a:rPr lang="en-US" baseline="0" dirty="0"/>
              <a:t> Receipts – Estimated vs. Actual</a:t>
            </a:r>
            <a:endParaRPr lang="en-U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n-US"/>
        </a:p>
      </c:txPr>
    </c:title>
    <c:autoTitleDeleted val="0"/>
    <c:plotArea>
      <c:layout/>
      <c:barChart>
        <c:barDir val="col"/>
        <c:grouping val="clustered"/>
        <c:varyColors val="0"/>
        <c:ser>
          <c:idx val="0"/>
          <c:order val="0"/>
          <c:tx>
            <c:strRef>
              <c:f>Sheet1!$A$101</c:f>
              <c:strCache>
                <c:ptCount val="1"/>
                <c:pt idx="0">
                  <c:v>Estimated</c:v>
                </c:pt>
              </c:strCache>
            </c:strRef>
          </c:tx>
          <c:spPr>
            <a:gradFill rotWithShape="1">
              <a:gsLst>
                <a:gs pos="0">
                  <a:schemeClr val="accent1">
                    <a:tint val="94000"/>
                    <a:satMod val="100000"/>
                    <a:lumMod val="104000"/>
                  </a:schemeClr>
                </a:gs>
                <a:gs pos="69000">
                  <a:schemeClr val="accent1">
                    <a:shade val="86000"/>
                    <a:satMod val="130000"/>
                    <a:lumMod val="102000"/>
                  </a:schemeClr>
                </a:gs>
                <a:gs pos="100000">
                  <a:schemeClr val="accent1">
                    <a:shade val="72000"/>
                    <a:satMod val="130000"/>
                    <a:lumMod val="100000"/>
                  </a:schemeClr>
                </a:gs>
              </a:gsLst>
              <a:lin ang="5400000" scaled="0"/>
            </a:gradFill>
            <a:ln>
              <a:noFill/>
            </a:ln>
            <a:effectLst>
              <a:outerShdw blurRad="40000" dist="23000" dir="5400000" rotWithShape="0">
                <a:srgbClr val="000000">
                  <a:alpha val="35000"/>
                </a:srgbClr>
              </a:outerShdw>
            </a:effectLst>
          </c:spPr>
          <c:invertIfNegative val="0"/>
          <c:dLbls>
            <c:dLbl>
              <c:idx val="0"/>
              <c:layout>
                <c:manualLayout>
                  <c:x val="0"/>
                  <c:y val="-6.286248739406381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3AB-4AE6-A5F2-D89CEFA6642E}"/>
                </c:ext>
              </c:extLst>
            </c:dLbl>
            <c:dLbl>
              <c:idx val="1"/>
              <c:layout>
                <c:manualLayout>
                  <c:x val="2.3277467411545625E-3"/>
                  <c:y val="-1.1449575539979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3AB-4AE6-A5F2-D89CEFA6642E}"/>
                </c:ext>
              </c:extLst>
            </c:dLbl>
            <c:dLbl>
              <c:idx val="2"/>
              <c:layout>
                <c:manualLayout>
                  <c:x val="-2.3277467411545625E-3"/>
                  <c:y val="-1.144957553997929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3AB-4AE6-A5F2-D89CEFA6642E}"/>
                </c:ext>
              </c:extLst>
            </c:dLbl>
            <c:dLbl>
              <c:idx val="3"/>
              <c:layout>
                <c:manualLayout>
                  <c:x val="0"/>
                  <c:y val="1.4587414614531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3AB-4AE6-A5F2-D89CEFA6642E}"/>
                </c:ext>
              </c:extLst>
            </c:dLbl>
            <c:dLbl>
              <c:idx val="4"/>
              <c:layout>
                <c:manualLayout>
                  <c:x val="-1.1638733705772813E-3"/>
                  <c:y val="-2.952121934198482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3AB-4AE6-A5F2-D89CEFA664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Sheet1!$B$100:$F$100</c:f>
              <c:strCache>
                <c:ptCount val="5"/>
                <c:pt idx="0">
                  <c:v>FY2020</c:v>
                </c:pt>
                <c:pt idx="1">
                  <c:v>FY2021</c:v>
                </c:pt>
                <c:pt idx="2">
                  <c:v>FY2022</c:v>
                </c:pt>
                <c:pt idx="3">
                  <c:v>FY2023</c:v>
                </c:pt>
                <c:pt idx="4">
                  <c:v>FY2024</c:v>
                </c:pt>
              </c:strCache>
            </c:strRef>
          </c:cat>
          <c:val>
            <c:numRef>
              <c:f>Sheet1!$B$101:$F$101</c:f>
              <c:numCache>
                <c:formatCode>_("$"* #,##0_);_("$"* \(#,##0\);_("$"* "-"??_);_(@_)</c:formatCode>
                <c:ptCount val="5"/>
                <c:pt idx="0">
                  <c:v>1173668</c:v>
                </c:pt>
                <c:pt idx="1">
                  <c:v>1163871</c:v>
                </c:pt>
                <c:pt idx="2">
                  <c:v>1228269</c:v>
                </c:pt>
                <c:pt idx="3">
                  <c:v>1342720</c:v>
                </c:pt>
                <c:pt idx="4">
                  <c:v>1545970</c:v>
                </c:pt>
              </c:numCache>
            </c:numRef>
          </c:val>
          <c:extLst>
            <c:ext xmlns:c16="http://schemas.microsoft.com/office/drawing/2014/chart" uri="{C3380CC4-5D6E-409C-BE32-E72D297353CC}">
              <c16:uniqueId val="{00000000-23AB-4AE6-A5F2-D89CEFA6642E}"/>
            </c:ext>
          </c:extLst>
        </c:ser>
        <c:ser>
          <c:idx val="1"/>
          <c:order val="1"/>
          <c:tx>
            <c:strRef>
              <c:f>Sheet1!$A$102</c:f>
              <c:strCache>
                <c:ptCount val="1"/>
                <c:pt idx="0">
                  <c:v>Actual</c:v>
                </c:pt>
              </c:strCache>
            </c:strRef>
          </c:tx>
          <c:spPr>
            <a:gradFill rotWithShape="1">
              <a:gsLst>
                <a:gs pos="0">
                  <a:schemeClr val="accent3">
                    <a:tint val="94000"/>
                    <a:satMod val="100000"/>
                    <a:lumMod val="104000"/>
                  </a:schemeClr>
                </a:gs>
                <a:gs pos="69000">
                  <a:schemeClr val="accent3">
                    <a:shade val="86000"/>
                    <a:satMod val="130000"/>
                    <a:lumMod val="102000"/>
                  </a:schemeClr>
                </a:gs>
                <a:gs pos="100000">
                  <a:schemeClr val="accent3">
                    <a:shade val="72000"/>
                    <a:satMod val="130000"/>
                    <a:lumMod val="100000"/>
                  </a:schemeClr>
                </a:gs>
              </a:gsLst>
              <a:lin ang="5400000" scaled="0"/>
            </a:gradFill>
            <a:ln>
              <a:noFill/>
            </a:ln>
            <a:effectLst>
              <a:outerShdw blurRad="40000" dist="23000" dir="5400000" rotWithShape="0">
                <a:srgbClr val="000000">
                  <a:alpha val="35000"/>
                </a:srgbClr>
              </a:outerShdw>
            </a:effectLst>
          </c:spPr>
          <c:invertIfNegative val="0"/>
          <c:dLbls>
            <c:dLbl>
              <c:idx val="0"/>
              <c:layout>
                <c:manualLayout>
                  <c:x val="0"/>
                  <c:y val="-6.28624873940631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3AB-4AE6-A5F2-D89CEFA6642E}"/>
                </c:ext>
              </c:extLst>
            </c:dLbl>
            <c:dLbl>
              <c:idx val="1"/>
              <c:layout>
                <c:manualLayout>
                  <c:x val="-1.1638733705773238E-3"/>
                  <c:y val="-2.43578925414118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3AB-4AE6-A5F2-D89CEFA6642E}"/>
                </c:ext>
              </c:extLst>
            </c:dLbl>
            <c:dLbl>
              <c:idx val="2"/>
              <c:layout>
                <c:manualLayout>
                  <c:x val="0"/>
                  <c:y val="-3.704585339119782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3AB-4AE6-A5F2-D89CEFA6642E}"/>
                </c:ext>
              </c:extLst>
            </c:dLbl>
            <c:dLbl>
              <c:idx val="3"/>
              <c:layout>
                <c:manualLayout>
                  <c:x val="8.5349727874994371E-17"/>
                  <c:y val="-2.1776229141125307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3AB-4AE6-A5F2-D89CEFA6642E}"/>
                </c:ext>
              </c:extLst>
            </c:dLbl>
            <c:dLbl>
              <c:idx val="4"/>
              <c:layout>
                <c:manualLayout>
                  <c:x val="-2.3277467411545625E-3"/>
                  <c:y val="-1.1449575539979318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3AB-4AE6-A5F2-D89CEFA6642E}"/>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Sheet1!$B$100:$F$100</c:f>
              <c:strCache>
                <c:ptCount val="5"/>
                <c:pt idx="0">
                  <c:v>FY2020</c:v>
                </c:pt>
                <c:pt idx="1">
                  <c:v>FY2021</c:v>
                </c:pt>
                <c:pt idx="2">
                  <c:v>FY2022</c:v>
                </c:pt>
                <c:pt idx="3">
                  <c:v>FY2023</c:v>
                </c:pt>
                <c:pt idx="4">
                  <c:v>FY2024</c:v>
                </c:pt>
              </c:strCache>
            </c:strRef>
          </c:cat>
          <c:val>
            <c:numRef>
              <c:f>Sheet1!$B$102:$F$102</c:f>
              <c:numCache>
                <c:formatCode>_("$"* #,##0_);_("$"* \(#,##0\);_("$"* "-"??_);_(@_)</c:formatCode>
                <c:ptCount val="5"/>
                <c:pt idx="0">
                  <c:v>2141039</c:v>
                </c:pt>
                <c:pt idx="1">
                  <c:v>1743544</c:v>
                </c:pt>
                <c:pt idx="2">
                  <c:v>1827299</c:v>
                </c:pt>
                <c:pt idx="3">
                  <c:v>1942773</c:v>
                </c:pt>
                <c:pt idx="4">
                  <c:v>2306594</c:v>
                </c:pt>
              </c:numCache>
            </c:numRef>
          </c:val>
          <c:extLst>
            <c:ext xmlns:c16="http://schemas.microsoft.com/office/drawing/2014/chart" uri="{C3380CC4-5D6E-409C-BE32-E72D297353CC}">
              <c16:uniqueId val="{00000001-23AB-4AE6-A5F2-D89CEFA6642E}"/>
            </c:ext>
          </c:extLst>
        </c:ser>
        <c:dLbls>
          <c:dLblPos val="inEnd"/>
          <c:showLegendKey val="0"/>
          <c:showVal val="1"/>
          <c:showCatName val="0"/>
          <c:showSerName val="0"/>
          <c:showPercent val="0"/>
          <c:showBubbleSize val="0"/>
        </c:dLbls>
        <c:gapWidth val="100"/>
        <c:overlap val="-24"/>
        <c:axId val="540755920"/>
        <c:axId val="540756400"/>
      </c:barChart>
      <c:catAx>
        <c:axId val="540755920"/>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40756400"/>
        <c:crosses val="autoZero"/>
        <c:auto val="1"/>
        <c:lblAlgn val="ctr"/>
        <c:lblOffset val="100"/>
        <c:noMultiLvlLbl val="0"/>
      </c:catAx>
      <c:valAx>
        <c:axId val="540756400"/>
        <c:scaling>
          <c:orientation val="minMax"/>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crossAx val="540755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t>Certified Free Cash</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94005049185493"/>
          <c:y val="0.164226407717603"/>
          <c:w val="0.7676510962181754"/>
          <c:h val="0.75655659558428645"/>
        </c:manualLayout>
      </c:layout>
      <c:lineChart>
        <c:grouping val="standard"/>
        <c:varyColors val="0"/>
        <c:ser>
          <c:idx val="0"/>
          <c:order val="0"/>
          <c:spPr>
            <a:ln w="28575" cap="rnd">
              <a:solidFill>
                <a:schemeClr val="accent1"/>
              </a:solidFill>
              <a:round/>
            </a:ln>
            <a:effectLst/>
          </c:spPr>
          <c:marker>
            <c:symbol val="none"/>
          </c:marker>
          <c:dLbls>
            <c:dLbl>
              <c:idx val="0"/>
              <c:layout>
                <c:manualLayout>
                  <c:x val="1.3648622466696516E-3"/>
                  <c:y val="-2.743249405921800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0C1-4A0F-9439-2CB968CE4F81}"/>
                </c:ext>
              </c:extLst>
            </c:dLbl>
            <c:dLbl>
              <c:idx val="1"/>
              <c:layout>
                <c:manualLayout>
                  <c:x val="-0.11331261862553091"/>
                  <c:y val="5.1435926361033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0C1-4A0F-9439-2CB968CE4F81}"/>
                </c:ext>
              </c:extLst>
            </c:dLbl>
            <c:dLbl>
              <c:idx val="2"/>
              <c:layout>
                <c:manualLayout>
                  <c:x val="-0.11081962991091796"/>
                  <c:y val="-5.8294049875838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0C1-4A0F-9439-2CB968CE4F81}"/>
                </c:ext>
              </c:extLst>
            </c:dLbl>
            <c:dLbl>
              <c:idx val="3"/>
              <c:layout>
                <c:manualLayout>
                  <c:x val="-6.3647179674015411E-2"/>
                  <c:y val="8.229748217765402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0C1-4A0F-9439-2CB968CE4F8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Sheet1!$A$114:$D$114</c:f>
              <c:strCache>
                <c:ptCount val="4"/>
                <c:pt idx="0">
                  <c:v>FY2021</c:v>
                </c:pt>
                <c:pt idx="1">
                  <c:v>FY2022</c:v>
                </c:pt>
                <c:pt idx="2">
                  <c:v>FY2023</c:v>
                </c:pt>
                <c:pt idx="3">
                  <c:v>FY2024</c:v>
                </c:pt>
              </c:strCache>
            </c:strRef>
          </c:cat>
          <c:val>
            <c:numRef>
              <c:f>Sheet1!$A$115:$D$115</c:f>
              <c:numCache>
                <c:formatCode>_("$"* #,##0_);_("$"* \(#,##0\);_("$"* "-"??_);_(@_)</c:formatCode>
                <c:ptCount val="4"/>
                <c:pt idx="0">
                  <c:v>1667516</c:v>
                </c:pt>
                <c:pt idx="1">
                  <c:v>1019894</c:v>
                </c:pt>
                <c:pt idx="2">
                  <c:v>1144750</c:v>
                </c:pt>
                <c:pt idx="3">
                  <c:v>910405</c:v>
                </c:pt>
              </c:numCache>
            </c:numRef>
          </c:val>
          <c:smooth val="0"/>
          <c:extLst>
            <c:ext xmlns:c16="http://schemas.microsoft.com/office/drawing/2014/chart" uri="{C3380CC4-5D6E-409C-BE32-E72D297353CC}">
              <c16:uniqueId val="{00000000-B0C1-4A0F-9439-2CB968CE4F81}"/>
            </c:ext>
          </c:extLst>
        </c:ser>
        <c:dLbls>
          <c:dLblPos val="ctr"/>
          <c:showLegendKey val="0"/>
          <c:showVal val="1"/>
          <c:showCatName val="0"/>
          <c:showSerName val="0"/>
          <c:showPercent val="0"/>
          <c:showBubbleSize val="0"/>
        </c:dLbls>
        <c:smooth val="0"/>
        <c:axId val="887777424"/>
        <c:axId val="887787504"/>
      </c:lineChart>
      <c:catAx>
        <c:axId val="887777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787504"/>
        <c:crosses val="autoZero"/>
        <c:auto val="1"/>
        <c:lblAlgn val="ctr"/>
        <c:lblOffset val="100"/>
        <c:noMultiLvlLbl val="0"/>
      </c:catAx>
      <c:valAx>
        <c:axId val="887787504"/>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_);_(&quot;$&quot;* \(#,##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87777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0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51AC073-F99D-4CB2-9A37-3230BD7C65C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2619824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3011283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865483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596213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8868950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1AC073-F99D-4CB2-9A37-3230BD7C65C7}"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3648752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51AC073-F99D-4CB2-9A37-3230BD7C65C7}"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6152772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C073-F99D-4CB2-9A37-3230BD7C65C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937205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C073-F99D-4CB2-9A37-3230BD7C65C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27663066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51AC073-F99D-4CB2-9A37-3230BD7C65C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3798741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1AC073-F99D-4CB2-9A37-3230BD7C65C7}" type="datetimeFigureOut">
              <a:rPr lang="en-US" smtClean="0"/>
              <a:t>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130496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400164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51AC073-F99D-4CB2-9A37-3230BD7C65C7}" type="datetimeFigureOut">
              <a:rPr lang="en-US" smtClean="0"/>
              <a:t>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1558698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51AC073-F99D-4CB2-9A37-3230BD7C65C7}" type="datetimeFigureOut">
              <a:rPr lang="en-US" smtClean="0"/>
              <a:t>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1916764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1AC073-F99D-4CB2-9A37-3230BD7C65C7}" type="datetimeFigureOut">
              <a:rPr lang="en-US" smtClean="0"/>
              <a:t>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147829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1390586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1AC073-F99D-4CB2-9A37-3230BD7C65C7}" type="datetimeFigureOut">
              <a:rPr lang="en-US" smtClean="0"/>
              <a:t>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3C8370-DC97-431F-B856-A1D60D7C8BB8}" type="slidenum">
              <a:rPr lang="en-US" smtClean="0"/>
              <a:t>‹#›</a:t>
            </a:fld>
            <a:endParaRPr lang="en-US"/>
          </a:p>
        </p:txBody>
      </p:sp>
    </p:spTree>
    <p:extLst>
      <p:ext uri="{BB962C8B-B14F-4D97-AF65-F5344CB8AC3E}">
        <p14:creationId xmlns:p14="http://schemas.microsoft.com/office/powerpoint/2010/main" val="311419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51AC073-F99D-4CB2-9A37-3230BD7C65C7}" type="datetimeFigureOut">
              <a:rPr lang="en-US" smtClean="0"/>
              <a:t>1/8/2025</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73C8370-DC97-431F-B856-A1D60D7C8BB8}" type="slidenum">
              <a:rPr lang="en-US" smtClean="0"/>
              <a:t>‹#›</a:t>
            </a:fld>
            <a:endParaRPr lang="en-US"/>
          </a:p>
        </p:txBody>
      </p:sp>
    </p:spTree>
    <p:extLst>
      <p:ext uri="{BB962C8B-B14F-4D97-AF65-F5344CB8AC3E}">
        <p14:creationId xmlns:p14="http://schemas.microsoft.com/office/powerpoint/2010/main" val="337802450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bridge over water with trees in the background&#10;&#10;Description automatically generated">
            <a:extLst>
              <a:ext uri="{FF2B5EF4-FFF2-40B4-BE49-F238E27FC236}">
                <a16:creationId xmlns:a16="http://schemas.microsoft.com/office/drawing/2014/main" id="{9F77E038-8FA4-D791-9640-C1E20947FB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7595384"/>
          </a:xfrm>
          <a:prstGeom prst="rect">
            <a:avLst/>
          </a:prstGeom>
        </p:spPr>
      </p:pic>
      <p:sp>
        <p:nvSpPr>
          <p:cNvPr id="2" name="Title 1">
            <a:extLst>
              <a:ext uri="{FF2B5EF4-FFF2-40B4-BE49-F238E27FC236}">
                <a16:creationId xmlns:a16="http://schemas.microsoft.com/office/drawing/2014/main" id="{F958F367-8796-789D-4D83-5D923AAB134B}"/>
              </a:ext>
            </a:extLst>
          </p:cNvPr>
          <p:cNvSpPr>
            <a:spLocks noGrp="1"/>
          </p:cNvSpPr>
          <p:nvPr>
            <p:ph type="ctrTitle"/>
          </p:nvPr>
        </p:nvSpPr>
        <p:spPr>
          <a:xfrm>
            <a:off x="364986" y="557097"/>
            <a:ext cx="9001462" cy="1282786"/>
          </a:xfrm>
        </p:spPr>
        <p:txBody>
          <a:bodyPr>
            <a:normAutofit fontScale="90000"/>
          </a:bodyPr>
          <a:lstStyle/>
          <a:p>
            <a:r>
              <a:rPr lang="en-US" dirty="0"/>
              <a:t>Fiscal Year 2026 Revenue Projections</a:t>
            </a:r>
          </a:p>
        </p:txBody>
      </p:sp>
      <p:pic>
        <p:nvPicPr>
          <p:cNvPr id="5" name="Picture 4" descr="A round blue and white emblem&#10;&#10;Description automatically generated">
            <a:extLst>
              <a:ext uri="{FF2B5EF4-FFF2-40B4-BE49-F238E27FC236}">
                <a16:creationId xmlns:a16="http://schemas.microsoft.com/office/drawing/2014/main" id="{35063D76-437E-2918-E116-BC06A2E27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5093" b="97222" l="4630" r="96296">
                        <a14:foregroundMark x1="16667" y1="80093" x2="4630" y2="59722"/>
                        <a14:foregroundMark x1="4630" y1="59722" x2="13426" y2="43056"/>
                        <a14:foregroundMark x1="16667" y1="32870" x2="40741" y2="11574"/>
                        <a14:foregroundMark x1="40741" y1="11574" x2="19907" y2="24074"/>
                        <a14:foregroundMark x1="19907" y1="24074" x2="17130" y2="37500"/>
                        <a14:foregroundMark x1="14815" y1="38426" x2="43056" y2="92130"/>
                        <a14:foregroundMark x1="43056" y1="92130" x2="72222" y2="89815"/>
                        <a14:foregroundMark x1="72222" y1="89815" x2="92130" y2="76852"/>
                        <a14:foregroundMark x1="92461" y1="74656" x2="97222" y2="43056"/>
                        <a14:foregroundMark x1="92130" y1="76852" x2="92269" y2="75931"/>
                        <a14:foregroundMark x1="97222" y1="43056" x2="80093" y2="12963"/>
                        <a14:foregroundMark x1="80093" y1="12963" x2="58333" y2="3704"/>
                        <a14:foregroundMark x1="58333" y1="3704" x2="33796" y2="4167"/>
                        <a14:foregroundMark x1="33796" y1="4167" x2="14352" y2="20370"/>
                        <a14:foregroundMark x1="14352" y1="20370" x2="1389" y2="43056"/>
                        <a14:foregroundMark x1="1389" y1="43056" x2="12963" y2="71759"/>
                        <a14:foregroundMark x1="12963" y1="71759" x2="45370" y2="93056"/>
                        <a14:foregroundMark x1="45370" y1="93056" x2="73148" y2="86574"/>
                        <a14:foregroundMark x1="73148" y1="86574" x2="63889" y2="96296"/>
                        <a14:foregroundMark x1="92593" y1="71296" x2="93056" y2="41667"/>
                        <a14:foregroundMark x1="93056" y1="41667" x2="70833" y2="26389"/>
                        <a14:foregroundMark x1="70833" y1="26389" x2="56019" y2="5093"/>
                        <a14:foregroundMark x1="56019" y1="5093" x2="35648" y2="8796"/>
                        <a14:foregroundMark x1="88889" y1="42130" x2="93056" y2="54167"/>
                        <a14:foregroundMark x1="93981" y1="63889" x2="97222" y2="46759"/>
                        <a14:foregroundMark x1="50926" y1="96759" x2="50926" y2="96759"/>
                        <a14:foregroundMark x1="47222" y1="97222" x2="47222" y2="97222"/>
                        <a14:backgroundMark x1="6732" y1="13696" x2="6481" y2="13889"/>
                        <a14:backgroundMark x1="99537" y1="41667" x2="98611" y2="39352"/>
                        <a14:backgroundMark x1="94444" y1="76852" x2="93519" y2="77315"/>
                      </a14:backgroundRemoval>
                    </a14:imgEffect>
                  </a14:imgLayer>
                </a14:imgProps>
              </a:ext>
              <a:ext uri="{28A0092B-C50C-407E-A947-70E740481C1C}">
                <a14:useLocalDpi xmlns:a14="http://schemas.microsoft.com/office/drawing/2010/main" val="0"/>
              </a:ext>
            </a:extLst>
          </a:blip>
          <a:stretch>
            <a:fillRect/>
          </a:stretch>
        </p:blipFill>
        <p:spPr>
          <a:xfrm>
            <a:off x="9467505" y="128155"/>
            <a:ext cx="1789314" cy="1789314"/>
          </a:xfrm>
          <a:prstGeom prst="rect">
            <a:avLst/>
          </a:prstGeom>
        </p:spPr>
      </p:pic>
      <p:sp>
        <p:nvSpPr>
          <p:cNvPr id="10" name="TextBox 9">
            <a:extLst>
              <a:ext uri="{FF2B5EF4-FFF2-40B4-BE49-F238E27FC236}">
                <a16:creationId xmlns:a16="http://schemas.microsoft.com/office/drawing/2014/main" id="{76A3D5FB-A908-EDC0-795C-E1D9E466EC16}"/>
              </a:ext>
            </a:extLst>
          </p:cNvPr>
          <p:cNvSpPr txBox="1"/>
          <p:nvPr/>
        </p:nvSpPr>
        <p:spPr>
          <a:xfrm>
            <a:off x="7869382" y="6145875"/>
            <a:ext cx="4006734" cy="646331"/>
          </a:xfrm>
          <a:prstGeom prst="rect">
            <a:avLst/>
          </a:prstGeom>
          <a:noFill/>
        </p:spPr>
        <p:txBody>
          <a:bodyPr wrap="square" rtlCol="0">
            <a:spAutoFit/>
          </a:bodyPr>
          <a:lstStyle/>
          <a:p>
            <a:pPr algn="ctr"/>
            <a:r>
              <a:rPr lang="en-US" b="1" dirty="0">
                <a:latin typeface="+mj-lt"/>
              </a:rPr>
              <a:t>Financial Advisory Committee</a:t>
            </a:r>
          </a:p>
          <a:p>
            <a:pPr algn="ctr"/>
            <a:r>
              <a:rPr lang="en-US" b="1" dirty="0">
                <a:latin typeface="+mj-lt"/>
              </a:rPr>
              <a:t>January 8</a:t>
            </a:r>
            <a:r>
              <a:rPr lang="en-US" b="1" baseline="30000" dirty="0">
                <a:latin typeface="+mj-lt"/>
              </a:rPr>
              <a:t>th</a:t>
            </a:r>
            <a:r>
              <a:rPr lang="en-US" b="1" dirty="0">
                <a:latin typeface="+mj-lt"/>
              </a:rPr>
              <a:t>, 2025</a:t>
            </a:r>
          </a:p>
        </p:txBody>
      </p:sp>
    </p:spTree>
    <p:extLst>
      <p:ext uri="{BB962C8B-B14F-4D97-AF65-F5344CB8AC3E}">
        <p14:creationId xmlns:p14="http://schemas.microsoft.com/office/powerpoint/2010/main" val="3427316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31CA0-1264-4994-A901-EB08E02D940D}"/>
              </a:ext>
            </a:extLst>
          </p:cNvPr>
          <p:cNvSpPr>
            <a:spLocks noGrp="1"/>
          </p:cNvSpPr>
          <p:nvPr>
            <p:ph type="title"/>
          </p:nvPr>
        </p:nvSpPr>
        <p:spPr/>
        <p:txBody>
          <a:bodyPr/>
          <a:lstStyle/>
          <a:p>
            <a:r>
              <a:rPr lang="en-US" dirty="0"/>
              <a:t>Regional School district Stabilization</a:t>
            </a:r>
          </a:p>
        </p:txBody>
      </p:sp>
      <p:sp>
        <p:nvSpPr>
          <p:cNvPr id="3" name="Content Placeholder 2">
            <a:extLst>
              <a:ext uri="{FF2B5EF4-FFF2-40B4-BE49-F238E27FC236}">
                <a16:creationId xmlns:a16="http://schemas.microsoft.com/office/drawing/2014/main" id="{DCF4BCBB-94BC-8037-8024-A856BE0015F8}"/>
              </a:ext>
            </a:extLst>
          </p:cNvPr>
          <p:cNvSpPr>
            <a:spLocks noGrp="1"/>
          </p:cNvSpPr>
          <p:nvPr>
            <p:ph sz="half" idx="1"/>
          </p:nvPr>
        </p:nvSpPr>
        <p:spPr/>
        <p:txBody>
          <a:bodyPr>
            <a:normAutofit fontScale="92500" lnSpcReduction="20000"/>
          </a:bodyPr>
          <a:lstStyle/>
          <a:p>
            <a:r>
              <a:rPr lang="en-US" dirty="0"/>
              <a:t>The Town of Berkley approved three overrides over the past twenty years to support its growing enrollment at the Somerset Berkley Regional School District.</a:t>
            </a:r>
          </a:p>
          <a:p>
            <a:r>
              <a:rPr lang="en-US" dirty="0"/>
              <a:t>Funds raised from taxation are transferred into the special purpose stabilization and appropriated from this stabilization fund to pay the Town’s annual assessment.</a:t>
            </a:r>
          </a:p>
          <a:p>
            <a:r>
              <a:rPr lang="en-US" dirty="0"/>
              <a:t>These funds are subject to a 2.5% tax increase each year.</a:t>
            </a:r>
          </a:p>
        </p:txBody>
      </p:sp>
      <p:graphicFrame>
        <p:nvGraphicFramePr>
          <p:cNvPr id="5" name="Content Placeholder 4">
            <a:extLst>
              <a:ext uri="{FF2B5EF4-FFF2-40B4-BE49-F238E27FC236}">
                <a16:creationId xmlns:a16="http://schemas.microsoft.com/office/drawing/2014/main" id="{FA73F549-2DB6-B889-BF1B-3EFFB6D9D838}"/>
              </a:ext>
            </a:extLst>
          </p:cNvPr>
          <p:cNvGraphicFramePr>
            <a:graphicFrameLocks noGrp="1"/>
          </p:cNvGraphicFramePr>
          <p:nvPr>
            <p:ph sz="half" idx="2"/>
            <p:extLst>
              <p:ext uri="{D42A27DB-BD31-4B8C-83A1-F6EECF244321}">
                <p14:modId xmlns:p14="http://schemas.microsoft.com/office/powerpoint/2010/main" val="2937960184"/>
              </p:ext>
            </p:extLst>
          </p:nvPr>
        </p:nvGraphicFramePr>
        <p:xfrm>
          <a:off x="6234172" y="2587130"/>
          <a:ext cx="5181398" cy="2705258"/>
        </p:xfrm>
        <a:graphic>
          <a:graphicData uri="http://schemas.openxmlformats.org/drawingml/2006/table">
            <a:tbl>
              <a:tblPr lastRow="1" bandRow="1">
                <a:tableStyleId>{5C22544A-7EE6-4342-B048-85BDC9FD1C3A}</a:tableStyleId>
              </a:tblPr>
              <a:tblGrid>
                <a:gridCol w="2590699">
                  <a:extLst>
                    <a:ext uri="{9D8B030D-6E8A-4147-A177-3AD203B41FA5}">
                      <a16:colId xmlns:a16="http://schemas.microsoft.com/office/drawing/2014/main" val="1014278003"/>
                    </a:ext>
                  </a:extLst>
                </a:gridCol>
                <a:gridCol w="2590699">
                  <a:extLst>
                    <a:ext uri="{9D8B030D-6E8A-4147-A177-3AD203B41FA5}">
                      <a16:colId xmlns:a16="http://schemas.microsoft.com/office/drawing/2014/main" val="145320058"/>
                    </a:ext>
                  </a:extLst>
                </a:gridCol>
              </a:tblGrid>
              <a:tr h="895429">
                <a:tc>
                  <a:txBody>
                    <a:bodyPr/>
                    <a:lstStyle/>
                    <a:p>
                      <a:pPr algn="ctr"/>
                      <a:r>
                        <a:rPr lang="en-US" dirty="0">
                          <a:latin typeface="+mn-lt"/>
                        </a:rPr>
                        <a:t>FY 2025 (Appropriation into RSD Stabilization)</a:t>
                      </a:r>
                    </a:p>
                  </a:txBody>
                  <a:tcPr anchor="ctr"/>
                </a:tc>
                <a:tc>
                  <a:txBody>
                    <a:bodyPr/>
                    <a:lstStyle/>
                    <a:p>
                      <a:pPr algn="ctr"/>
                      <a:r>
                        <a:rPr lang="en-US" sz="1600" dirty="0">
                          <a:latin typeface="+mn-lt"/>
                          <a:cs typeface="Times New Roman" panose="02020603050405020304" pitchFamily="18" charset="0"/>
                        </a:rPr>
                        <a:t>$2,963,146.79</a:t>
                      </a:r>
                    </a:p>
                  </a:txBody>
                  <a:tcPr anchor="ctr"/>
                </a:tc>
                <a:extLst>
                  <a:ext uri="{0D108BD9-81ED-4DB2-BD59-A6C34878D82A}">
                    <a16:rowId xmlns:a16="http://schemas.microsoft.com/office/drawing/2014/main" val="1173063271"/>
                  </a:ext>
                </a:extLst>
              </a:tr>
              <a:tr h="895429">
                <a:tc>
                  <a:txBody>
                    <a:bodyPr/>
                    <a:lstStyle/>
                    <a:p>
                      <a:pPr algn="ctr"/>
                      <a:r>
                        <a:rPr lang="en-US" dirty="0">
                          <a:latin typeface="+mn-lt"/>
                        </a:rPr>
                        <a:t>FY 2025 Assessment</a:t>
                      </a:r>
                    </a:p>
                  </a:txBody>
                  <a:tcPr anchor="ctr"/>
                </a:tc>
                <a:tc>
                  <a:txBody>
                    <a:bodyPr/>
                    <a:lstStyle/>
                    <a:p>
                      <a:pPr algn="ctr"/>
                      <a:r>
                        <a:rPr lang="en-US" sz="1600" dirty="0">
                          <a:latin typeface="+mn-lt"/>
                          <a:cs typeface="Times New Roman" panose="02020603050405020304" pitchFamily="18" charset="0"/>
                        </a:rPr>
                        <a:t>$2,747,558.00</a:t>
                      </a:r>
                    </a:p>
                  </a:txBody>
                  <a:tcPr anchor="ctr"/>
                </a:tc>
                <a:extLst>
                  <a:ext uri="{0D108BD9-81ED-4DB2-BD59-A6C34878D82A}">
                    <a16:rowId xmlns:a16="http://schemas.microsoft.com/office/drawing/2014/main" val="616148615"/>
                  </a:ext>
                </a:extLst>
              </a:tr>
              <a:tr h="895429">
                <a:tc>
                  <a:txBody>
                    <a:bodyPr/>
                    <a:lstStyle/>
                    <a:p>
                      <a:pPr algn="ctr"/>
                      <a:r>
                        <a:rPr lang="en-US" dirty="0">
                          <a:latin typeface="+mn-lt"/>
                        </a:rPr>
                        <a:t>Balance increase</a:t>
                      </a:r>
                    </a:p>
                  </a:txBody>
                  <a:tcPr anchor="ctr"/>
                </a:tc>
                <a:tc>
                  <a:txBody>
                    <a:bodyPr/>
                    <a:lstStyle/>
                    <a:p>
                      <a:pPr algn="ctr" fontAlgn="b"/>
                      <a:r>
                        <a:rPr lang="en-US" sz="1600" b="0" i="0" u="none" strike="noStrike" dirty="0">
                          <a:solidFill>
                            <a:schemeClr val="tx1"/>
                          </a:solidFill>
                          <a:effectLst/>
                          <a:latin typeface="+mn-lt"/>
                          <a:cs typeface="Times New Roman" panose="02020603050405020304" pitchFamily="18" charset="0"/>
                        </a:rPr>
                        <a:t> </a:t>
                      </a:r>
                      <a:r>
                        <a:rPr lang="en-US" sz="1600" b="1" i="0" u="none" strike="noStrike" dirty="0">
                          <a:solidFill>
                            <a:schemeClr val="tx1"/>
                          </a:solidFill>
                          <a:effectLst/>
                          <a:latin typeface="+mn-lt"/>
                          <a:cs typeface="Times New Roman" panose="02020603050405020304" pitchFamily="18" charset="0"/>
                        </a:rPr>
                        <a:t>$ 215,588.79 </a:t>
                      </a:r>
                    </a:p>
                  </a:txBody>
                  <a:tcPr marL="4763" marR="4763" marT="4763" marB="0" anchor="ctr"/>
                </a:tc>
                <a:extLst>
                  <a:ext uri="{0D108BD9-81ED-4DB2-BD59-A6C34878D82A}">
                    <a16:rowId xmlns:a16="http://schemas.microsoft.com/office/drawing/2014/main" val="3492442114"/>
                  </a:ext>
                </a:extLst>
              </a:tr>
            </a:tbl>
          </a:graphicData>
        </a:graphic>
      </p:graphicFrame>
    </p:spTree>
    <p:extLst>
      <p:ext uri="{BB962C8B-B14F-4D97-AF65-F5344CB8AC3E}">
        <p14:creationId xmlns:p14="http://schemas.microsoft.com/office/powerpoint/2010/main" val="3408995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02545-BD05-9837-3CC4-DBE8A2412526}"/>
              </a:ext>
            </a:extLst>
          </p:cNvPr>
          <p:cNvSpPr>
            <a:spLocks noGrp="1"/>
          </p:cNvSpPr>
          <p:nvPr>
            <p:ph type="title"/>
          </p:nvPr>
        </p:nvSpPr>
        <p:spPr>
          <a:xfrm>
            <a:off x="913795" y="160713"/>
            <a:ext cx="10353761" cy="1326321"/>
          </a:xfrm>
        </p:spPr>
        <p:txBody>
          <a:bodyPr/>
          <a:lstStyle/>
          <a:p>
            <a:r>
              <a:rPr lang="en-US" dirty="0"/>
              <a:t>State Aid and Assessments</a:t>
            </a:r>
          </a:p>
        </p:txBody>
      </p:sp>
      <p:sp>
        <p:nvSpPr>
          <p:cNvPr id="3" name="Content Placeholder 2">
            <a:extLst>
              <a:ext uri="{FF2B5EF4-FFF2-40B4-BE49-F238E27FC236}">
                <a16:creationId xmlns:a16="http://schemas.microsoft.com/office/drawing/2014/main" id="{1E78C238-0122-D2F3-348E-C70A71AB078B}"/>
              </a:ext>
            </a:extLst>
          </p:cNvPr>
          <p:cNvSpPr>
            <a:spLocks noGrp="1"/>
          </p:cNvSpPr>
          <p:nvPr>
            <p:ph sz="half" idx="1"/>
          </p:nvPr>
        </p:nvSpPr>
        <p:spPr>
          <a:xfrm>
            <a:off x="913795" y="1487035"/>
            <a:ext cx="5106004" cy="4304166"/>
          </a:xfrm>
        </p:spPr>
        <p:txBody>
          <a:bodyPr>
            <a:normAutofit fontScale="92500" lnSpcReduction="20000"/>
          </a:bodyPr>
          <a:lstStyle/>
          <a:p>
            <a:r>
              <a:rPr lang="en-US" dirty="0"/>
              <a:t>The two largest forms of state aid are Chapter 70 and Unrestricted General Aid. </a:t>
            </a:r>
          </a:p>
          <a:p>
            <a:r>
              <a:rPr lang="en-US" dirty="0"/>
              <a:t>FY26 State Aid estimates are based on historical averages, further information in late January.</a:t>
            </a:r>
          </a:p>
          <a:p>
            <a:r>
              <a:rPr lang="en-US" dirty="0"/>
              <a:t> FY26 State Aid Estimate: $6,089,964, Net increase of </a:t>
            </a:r>
            <a:r>
              <a:rPr lang="en-US" sz="1800" b="0" i="0" u="none" strike="noStrike" dirty="0">
                <a:solidFill>
                  <a:srgbClr val="000000"/>
                </a:solidFill>
                <a:effectLst/>
                <a:latin typeface="Calibri" panose="020F0502020204030204" pitchFamily="34" charset="0"/>
              </a:rPr>
              <a:t> </a:t>
            </a:r>
            <a:r>
              <a:rPr lang="en-US" sz="2000" b="0" i="0" u="none" strike="noStrike" dirty="0">
                <a:effectLst/>
                <a:latin typeface="+mn-lt"/>
              </a:rPr>
              <a:t>$172,634</a:t>
            </a:r>
            <a:r>
              <a:rPr lang="en-US" b="0" i="0" u="none" strike="noStrike" dirty="0">
                <a:effectLst>
                  <a:outerShdw blurRad="38100" dist="38100" dir="2700000" algn="tl">
                    <a:srgbClr val="000000">
                      <a:alpha val="43137"/>
                    </a:srgbClr>
                  </a:outerShdw>
                </a:effectLst>
              </a:rPr>
              <a:t> </a:t>
            </a:r>
            <a:r>
              <a:rPr lang="en-US" dirty="0"/>
              <a:t>over FY25 Estimates.</a:t>
            </a:r>
          </a:p>
          <a:p>
            <a:r>
              <a:rPr lang="en-US" dirty="0"/>
              <a:t>Chapter 70 increase of 1.65% to  $4,292,848; assuming minimum aid of $104 per pupil.</a:t>
            </a:r>
          </a:p>
          <a:p>
            <a:r>
              <a:rPr lang="en-US" dirty="0"/>
              <a:t>Unrestricted State Aid increase of 1.75% to $762,194.</a:t>
            </a:r>
          </a:p>
          <a:p>
            <a:endParaRPr lang="en-US" dirty="0"/>
          </a:p>
        </p:txBody>
      </p:sp>
      <p:sp>
        <p:nvSpPr>
          <p:cNvPr id="4" name="Content Placeholder 3">
            <a:extLst>
              <a:ext uri="{FF2B5EF4-FFF2-40B4-BE49-F238E27FC236}">
                <a16:creationId xmlns:a16="http://schemas.microsoft.com/office/drawing/2014/main" id="{172CFA8C-D355-6CC5-2B89-66A227964BC3}"/>
              </a:ext>
            </a:extLst>
          </p:cNvPr>
          <p:cNvSpPr>
            <a:spLocks noGrp="1"/>
          </p:cNvSpPr>
          <p:nvPr>
            <p:ph sz="half" idx="2"/>
          </p:nvPr>
        </p:nvSpPr>
        <p:spPr>
          <a:xfrm>
            <a:off x="6361825" y="1487034"/>
            <a:ext cx="5094154" cy="3702881"/>
          </a:xfrm>
        </p:spPr>
        <p:txBody>
          <a:bodyPr>
            <a:normAutofit fontScale="92500" lnSpcReduction="20000"/>
          </a:bodyPr>
          <a:lstStyle/>
          <a:p>
            <a:r>
              <a:rPr lang="en-US" dirty="0"/>
              <a:t>Assessments – Cherry Sheet Assessments are those paid to the Commonwealth and Bristol County. </a:t>
            </a:r>
          </a:p>
          <a:p>
            <a:r>
              <a:rPr lang="en-US" dirty="0"/>
              <a:t>Payments to the MBTA, Regional Transit Authority, County Tax , and School Choice Sending</a:t>
            </a:r>
          </a:p>
          <a:p>
            <a:endParaRPr lang="en-US" dirty="0"/>
          </a:p>
          <a:p>
            <a:pPr marL="0" indent="0">
              <a:buNone/>
            </a:pPr>
            <a:endParaRPr lang="en-US" dirty="0"/>
          </a:p>
        </p:txBody>
      </p:sp>
      <p:graphicFrame>
        <p:nvGraphicFramePr>
          <p:cNvPr id="5" name="Chart 4">
            <a:extLst>
              <a:ext uri="{FF2B5EF4-FFF2-40B4-BE49-F238E27FC236}">
                <a16:creationId xmlns:a16="http://schemas.microsoft.com/office/drawing/2014/main" id="{111B5EB6-82E9-32DE-C855-413C36913F5F}"/>
              </a:ext>
            </a:extLst>
          </p:cNvPr>
          <p:cNvGraphicFramePr>
            <a:graphicFrameLocks/>
          </p:cNvGraphicFramePr>
          <p:nvPr>
            <p:extLst>
              <p:ext uri="{D42A27DB-BD31-4B8C-83A1-F6EECF244321}">
                <p14:modId xmlns:p14="http://schemas.microsoft.com/office/powerpoint/2010/main" val="2290654902"/>
              </p:ext>
            </p:extLst>
          </p:nvPr>
        </p:nvGraphicFramePr>
        <p:xfrm>
          <a:off x="6622902" y="3639118"/>
          <a:ext cx="4572000" cy="2743200"/>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Connector 6">
            <a:extLst>
              <a:ext uri="{FF2B5EF4-FFF2-40B4-BE49-F238E27FC236}">
                <a16:creationId xmlns:a16="http://schemas.microsoft.com/office/drawing/2014/main" id="{42A9643A-A074-F3F3-D1DA-DAFE67635B5A}"/>
              </a:ext>
            </a:extLst>
          </p:cNvPr>
          <p:cNvCxnSpPr/>
          <p:nvPr/>
        </p:nvCxnSpPr>
        <p:spPr>
          <a:xfrm>
            <a:off x="6223462" y="1487034"/>
            <a:ext cx="0" cy="459464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6752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6B07-BB96-59FF-836B-FCEEAD908EF0}"/>
              </a:ext>
            </a:extLst>
          </p:cNvPr>
          <p:cNvSpPr>
            <a:spLocks noGrp="1"/>
          </p:cNvSpPr>
          <p:nvPr>
            <p:ph type="title"/>
          </p:nvPr>
        </p:nvSpPr>
        <p:spPr/>
        <p:txBody>
          <a:bodyPr/>
          <a:lstStyle/>
          <a:p>
            <a:r>
              <a:rPr lang="en-US" dirty="0"/>
              <a:t>State Aid and Assessments</a:t>
            </a:r>
          </a:p>
        </p:txBody>
      </p:sp>
      <p:graphicFrame>
        <p:nvGraphicFramePr>
          <p:cNvPr id="5" name="Content Placeholder 4">
            <a:extLst>
              <a:ext uri="{FF2B5EF4-FFF2-40B4-BE49-F238E27FC236}">
                <a16:creationId xmlns:a16="http://schemas.microsoft.com/office/drawing/2014/main" id="{BB857A46-4596-769C-E508-E06BDF48DE20}"/>
              </a:ext>
            </a:extLst>
          </p:cNvPr>
          <p:cNvGraphicFramePr>
            <a:graphicFrameLocks noGrp="1"/>
          </p:cNvGraphicFramePr>
          <p:nvPr>
            <p:ph sz="half" idx="1"/>
            <p:extLst>
              <p:ext uri="{D42A27DB-BD31-4B8C-83A1-F6EECF244321}">
                <p14:modId xmlns:p14="http://schemas.microsoft.com/office/powerpoint/2010/main" val="1632757939"/>
              </p:ext>
            </p:extLst>
          </p:nvPr>
        </p:nvGraphicFramePr>
        <p:xfrm>
          <a:off x="459971" y="1756756"/>
          <a:ext cx="11393977" cy="47327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19583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06093-DAE0-4966-755C-696EFE21A939}"/>
              </a:ext>
            </a:extLst>
          </p:cNvPr>
          <p:cNvSpPr>
            <a:spLocks noGrp="1"/>
          </p:cNvSpPr>
          <p:nvPr>
            <p:ph type="title"/>
          </p:nvPr>
        </p:nvSpPr>
        <p:spPr/>
        <p:txBody>
          <a:bodyPr/>
          <a:lstStyle/>
          <a:p>
            <a:r>
              <a:rPr lang="en-US" dirty="0"/>
              <a:t>Local Receipts</a:t>
            </a:r>
          </a:p>
        </p:txBody>
      </p:sp>
      <p:sp>
        <p:nvSpPr>
          <p:cNvPr id="3" name="Content Placeholder 2">
            <a:extLst>
              <a:ext uri="{FF2B5EF4-FFF2-40B4-BE49-F238E27FC236}">
                <a16:creationId xmlns:a16="http://schemas.microsoft.com/office/drawing/2014/main" id="{9C4B8F3C-461A-D6D4-3340-7AC02596DCC6}"/>
              </a:ext>
            </a:extLst>
          </p:cNvPr>
          <p:cNvSpPr>
            <a:spLocks noGrp="1"/>
          </p:cNvSpPr>
          <p:nvPr>
            <p:ph sz="half" idx="1"/>
          </p:nvPr>
        </p:nvSpPr>
        <p:spPr/>
        <p:txBody>
          <a:bodyPr>
            <a:normAutofit lnSpcReduction="10000"/>
          </a:bodyPr>
          <a:lstStyle/>
          <a:p>
            <a:pPr marL="0" indent="0">
              <a:buNone/>
            </a:pPr>
            <a:r>
              <a:rPr lang="en-US" dirty="0"/>
              <a:t>Examples of Local Receipts include:</a:t>
            </a:r>
          </a:p>
          <a:p>
            <a:r>
              <a:rPr lang="en-US" dirty="0"/>
              <a:t>Motor Vehicle Excise constitutes 60% of total</a:t>
            </a:r>
          </a:p>
          <a:p>
            <a:r>
              <a:rPr lang="en-US" dirty="0"/>
              <a:t>Transfer Station receipts</a:t>
            </a:r>
          </a:p>
          <a:p>
            <a:r>
              <a:rPr lang="en-US" dirty="0"/>
              <a:t>Solar Field rental</a:t>
            </a:r>
          </a:p>
          <a:p>
            <a:r>
              <a:rPr lang="en-US" dirty="0"/>
              <a:t>Marijuana excise</a:t>
            </a:r>
          </a:p>
          <a:p>
            <a:r>
              <a:rPr lang="en-US" dirty="0"/>
              <a:t>Meals Tax</a:t>
            </a:r>
          </a:p>
          <a:p>
            <a:r>
              <a:rPr lang="en-US" dirty="0"/>
              <a:t>Licenses and Permits</a:t>
            </a:r>
          </a:p>
          <a:p>
            <a:endParaRPr lang="en-US" dirty="0"/>
          </a:p>
          <a:p>
            <a:endParaRPr lang="en-US" dirty="0"/>
          </a:p>
          <a:p>
            <a:endParaRPr lang="en-US" dirty="0"/>
          </a:p>
        </p:txBody>
      </p:sp>
      <p:graphicFrame>
        <p:nvGraphicFramePr>
          <p:cNvPr id="5" name="Content Placeholder 4">
            <a:extLst>
              <a:ext uri="{FF2B5EF4-FFF2-40B4-BE49-F238E27FC236}">
                <a16:creationId xmlns:a16="http://schemas.microsoft.com/office/drawing/2014/main" id="{1A4E6163-AF86-2C5A-7BF6-21E0EBBF74BF}"/>
              </a:ext>
            </a:extLst>
          </p:cNvPr>
          <p:cNvGraphicFramePr>
            <a:graphicFrameLocks noGrp="1"/>
          </p:cNvGraphicFramePr>
          <p:nvPr>
            <p:ph sz="half" idx="2"/>
            <p:extLst>
              <p:ext uri="{D42A27DB-BD31-4B8C-83A1-F6EECF244321}">
                <p14:modId xmlns:p14="http://schemas.microsoft.com/office/powerpoint/2010/main" val="1376104118"/>
              </p:ext>
            </p:extLst>
          </p:nvPr>
        </p:nvGraphicFramePr>
        <p:xfrm>
          <a:off x="6256914" y="2290217"/>
          <a:ext cx="5093768" cy="2467812"/>
        </p:xfrm>
        <a:graphic>
          <a:graphicData uri="http://schemas.openxmlformats.org/drawingml/2006/table">
            <a:tbl>
              <a:tblPr firstRow="1" bandRow="1">
                <a:tableStyleId>{5C22544A-7EE6-4342-B048-85BDC9FD1C3A}</a:tableStyleId>
              </a:tblPr>
              <a:tblGrid>
                <a:gridCol w="2546884">
                  <a:extLst>
                    <a:ext uri="{9D8B030D-6E8A-4147-A177-3AD203B41FA5}">
                      <a16:colId xmlns:a16="http://schemas.microsoft.com/office/drawing/2014/main" val="1479146119"/>
                    </a:ext>
                  </a:extLst>
                </a:gridCol>
                <a:gridCol w="2546884">
                  <a:extLst>
                    <a:ext uri="{9D8B030D-6E8A-4147-A177-3AD203B41FA5}">
                      <a16:colId xmlns:a16="http://schemas.microsoft.com/office/drawing/2014/main" val="2099534101"/>
                    </a:ext>
                  </a:extLst>
                </a:gridCol>
              </a:tblGrid>
              <a:tr h="616953">
                <a:tc gridSpan="2">
                  <a:txBody>
                    <a:bodyPr/>
                    <a:lstStyle/>
                    <a:p>
                      <a:pPr algn="ctr"/>
                      <a:r>
                        <a:rPr lang="en-US" dirty="0">
                          <a:solidFill>
                            <a:schemeClr val="tx1"/>
                          </a:solidFill>
                        </a:rPr>
                        <a:t>Local Receipt Totals</a:t>
                      </a:r>
                    </a:p>
                  </a:txBody>
                  <a:tcPr anchor="ctr"/>
                </a:tc>
                <a:tc hMerge="1">
                  <a:txBody>
                    <a:bodyPr/>
                    <a:lstStyle/>
                    <a:p>
                      <a:endParaRPr lang="en-US" dirty="0"/>
                    </a:p>
                  </a:txBody>
                  <a:tcPr/>
                </a:tc>
                <a:extLst>
                  <a:ext uri="{0D108BD9-81ED-4DB2-BD59-A6C34878D82A}">
                    <a16:rowId xmlns:a16="http://schemas.microsoft.com/office/drawing/2014/main" val="2966758596"/>
                  </a:ext>
                </a:extLst>
              </a:tr>
              <a:tr h="616953">
                <a:tc>
                  <a:txBody>
                    <a:bodyPr/>
                    <a:lstStyle/>
                    <a:p>
                      <a:pPr algn="ctr" fontAlgn="b"/>
                      <a:r>
                        <a:rPr lang="en-US" sz="1600" b="0" i="0" u="none" strike="noStrike" dirty="0">
                          <a:solidFill>
                            <a:srgbClr val="000000"/>
                          </a:solidFill>
                          <a:effectLst/>
                          <a:latin typeface="+mn-lt"/>
                        </a:rPr>
                        <a:t>FY2026 Budgeted</a:t>
                      </a:r>
                    </a:p>
                  </a:txBody>
                  <a:tcPr marL="4763" marR="4763" marT="4763" marB="0" anchor="ctr"/>
                </a:tc>
                <a:tc>
                  <a:txBody>
                    <a:bodyPr/>
                    <a:lstStyle/>
                    <a:p>
                      <a:pPr algn="ctr" fontAlgn="b"/>
                      <a:r>
                        <a:rPr lang="en-US" sz="1600" b="0" i="0" u="none" strike="noStrike" dirty="0">
                          <a:solidFill>
                            <a:srgbClr val="000000"/>
                          </a:solidFill>
                          <a:effectLst/>
                          <a:latin typeface="+mn-lt"/>
                        </a:rPr>
                        <a:t> $       1,594,614 </a:t>
                      </a:r>
                    </a:p>
                  </a:txBody>
                  <a:tcPr marL="4763" marR="4763" marT="4763" marB="0" anchor="ctr"/>
                </a:tc>
                <a:extLst>
                  <a:ext uri="{0D108BD9-81ED-4DB2-BD59-A6C34878D82A}">
                    <a16:rowId xmlns:a16="http://schemas.microsoft.com/office/drawing/2014/main" val="867637445"/>
                  </a:ext>
                </a:extLst>
              </a:tr>
              <a:tr h="616953">
                <a:tc>
                  <a:txBody>
                    <a:bodyPr/>
                    <a:lstStyle/>
                    <a:p>
                      <a:pPr algn="ctr" fontAlgn="b"/>
                      <a:r>
                        <a:rPr lang="en-US" sz="1600" b="0" i="0" u="none" strike="noStrike" dirty="0">
                          <a:solidFill>
                            <a:srgbClr val="000000"/>
                          </a:solidFill>
                          <a:effectLst/>
                          <a:latin typeface="+mn-lt"/>
                        </a:rPr>
                        <a:t>FY2025 Budgeted</a:t>
                      </a:r>
                    </a:p>
                  </a:txBody>
                  <a:tcPr marL="4763" marR="4763" marT="4763" marB="0" anchor="ctr"/>
                </a:tc>
                <a:tc>
                  <a:txBody>
                    <a:bodyPr/>
                    <a:lstStyle/>
                    <a:p>
                      <a:pPr algn="ctr" fontAlgn="b"/>
                      <a:r>
                        <a:rPr lang="en-US" sz="1600" b="0" i="0" u="none" strike="noStrike" dirty="0">
                          <a:solidFill>
                            <a:srgbClr val="000000"/>
                          </a:solidFill>
                          <a:effectLst/>
                          <a:latin typeface="+mn-lt"/>
                        </a:rPr>
                        <a:t> $       1,407,720 </a:t>
                      </a:r>
                    </a:p>
                  </a:txBody>
                  <a:tcPr marL="4763" marR="4763" marT="4763" marB="0" anchor="ctr"/>
                </a:tc>
                <a:extLst>
                  <a:ext uri="{0D108BD9-81ED-4DB2-BD59-A6C34878D82A}">
                    <a16:rowId xmlns:a16="http://schemas.microsoft.com/office/drawing/2014/main" val="2037011559"/>
                  </a:ext>
                </a:extLst>
              </a:tr>
              <a:tr h="616953">
                <a:tc>
                  <a:txBody>
                    <a:bodyPr/>
                    <a:lstStyle/>
                    <a:p>
                      <a:pPr algn="ctr" fontAlgn="b"/>
                      <a:r>
                        <a:rPr lang="en-US" sz="1600" b="0" i="0" u="none" strike="noStrike">
                          <a:solidFill>
                            <a:srgbClr val="000000"/>
                          </a:solidFill>
                          <a:effectLst/>
                          <a:latin typeface="+mn-lt"/>
                        </a:rPr>
                        <a:t>FY2024 Actual</a:t>
                      </a:r>
                    </a:p>
                  </a:txBody>
                  <a:tcPr marL="4763" marR="4763" marT="4763" marB="0" anchor="ctr"/>
                </a:tc>
                <a:tc>
                  <a:txBody>
                    <a:bodyPr/>
                    <a:lstStyle/>
                    <a:p>
                      <a:pPr algn="ctr" fontAlgn="b"/>
                      <a:r>
                        <a:rPr lang="en-US" sz="1600" b="0" i="0" u="none" strike="noStrike" dirty="0">
                          <a:solidFill>
                            <a:srgbClr val="000000"/>
                          </a:solidFill>
                          <a:effectLst/>
                          <a:latin typeface="+mn-lt"/>
                        </a:rPr>
                        <a:t> $       2,306,594 </a:t>
                      </a:r>
                    </a:p>
                  </a:txBody>
                  <a:tcPr marL="4763" marR="4763" marT="4763" marB="0" anchor="ctr"/>
                </a:tc>
                <a:extLst>
                  <a:ext uri="{0D108BD9-81ED-4DB2-BD59-A6C34878D82A}">
                    <a16:rowId xmlns:a16="http://schemas.microsoft.com/office/drawing/2014/main" val="237094535"/>
                  </a:ext>
                </a:extLst>
              </a:tr>
            </a:tbl>
          </a:graphicData>
        </a:graphic>
      </p:graphicFrame>
      <p:sp>
        <p:nvSpPr>
          <p:cNvPr id="6" name="TextBox 5">
            <a:extLst>
              <a:ext uri="{FF2B5EF4-FFF2-40B4-BE49-F238E27FC236}">
                <a16:creationId xmlns:a16="http://schemas.microsoft.com/office/drawing/2014/main" id="{B27576E7-28AB-5799-2FAE-E40276A4CCA8}"/>
              </a:ext>
            </a:extLst>
          </p:cNvPr>
          <p:cNvSpPr txBox="1"/>
          <p:nvPr/>
        </p:nvSpPr>
        <p:spPr>
          <a:xfrm>
            <a:off x="6301047" y="5170515"/>
            <a:ext cx="5591833" cy="646331"/>
          </a:xfrm>
          <a:prstGeom prst="rect">
            <a:avLst/>
          </a:prstGeom>
          <a:noFill/>
        </p:spPr>
        <p:txBody>
          <a:bodyPr wrap="square" rtlCol="0">
            <a:spAutoFit/>
          </a:bodyPr>
          <a:lstStyle/>
          <a:p>
            <a:r>
              <a:rPr lang="en-US" dirty="0"/>
              <a:t>*Conservative estimates to reflect volatility in local receipts. </a:t>
            </a:r>
          </a:p>
        </p:txBody>
      </p:sp>
    </p:spTree>
    <p:extLst>
      <p:ext uri="{BB962C8B-B14F-4D97-AF65-F5344CB8AC3E}">
        <p14:creationId xmlns:p14="http://schemas.microsoft.com/office/powerpoint/2010/main" val="34274623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54D85-82D5-6B8B-588B-572F2043DA89}"/>
              </a:ext>
            </a:extLst>
          </p:cNvPr>
          <p:cNvSpPr>
            <a:spLocks noGrp="1"/>
          </p:cNvSpPr>
          <p:nvPr>
            <p:ph type="title"/>
          </p:nvPr>
        </p:nvSpPr>
        <p:spPr>
          <a:xfrm>
            <a:off x="913795" y="199505"/>
            <a:ext cx="10353761" cy="1326321"/>
          </a:xfrm>
        </p:spPr>
        <p:txBody>
          <a:bodyPr/>
          <a:lstStyle/>
          <a:p>
            <a:r>
              <a:rPr lang="en-US" dirty="0"/>
              <a:t>Historical Local Receipts</a:t>
            </a:r>
          </a:p>
        </p:txBody>
      </p:sp>
      <p:graphicFrame>
        <p:nvGraphicFramePr>
          <p:cNvPr id="9" name="Content Placeholder 8">
            <a:extLst>
              <a:ext uri="{FF2B5EF4-FFF2-40B4-BE49-F238E27FC236}">
                <a16:creationId xmlns:a16="http://schemas.microsoft.com/office/drawing/2014/main" id="{78CFFB54-A37C-2E24-6EE2-83867394E866}"/>
              </a:ext>
            </a:extLst>
          </p:cNvPr>
          <p:cNvGraphicFramePr>
            <a:graphicFrameLocks noGrp="1"/>
          </p:cNvGraphicFramePr>
          <p:nvPr>
            <p:ph sz="half" idx="1"/>
            <p:extLst>
              <p:ext uri="{D42A27DB-BD31-4B8C-83A1-F6EECF244321}">
                <p14:modId xmlns:p14="http://schemas.microsoft.com/office/powerpoint/2010/main" val="3093226388"/>
              </p:ext>
            </p:extLst>
          </p:nvPr>
        </p:nvGraphicFramePr>
        <p:xfrm>
          <a:off x="604058" y="1525826"/>
          <a:ext cx="10911840" cy="491930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18996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E17EAD-5273-5CCC-BC7F-DEA4A989B787}"/>
              </a:ext>
            </a:extLst>
          </p:cNvPr>
          <p:cNvSpPr>
            <a:spLocks noGrp="1"/>
          </p:cNvSpPr>
          <p:nvPr>
            <p:ph type="title"/>
          </p:nvPr>
        </p:nvSpPr>
        <p:spPr/>
        <p:txBody>
          <a:bodyPr/>
          <a:lstStyle/>
          <a:p>
            <a:r>
              <a:rPr lang="en-US" dirty="0"/>
              <a:t>Free Cash</a:t>
            </a:r>
          </a:p>
        </p:txBody>
      </p:sp>
      <p:sp>
        <p:nvSpPr>
          <p:cNvPr id="3" name="Content Placeholder 2">
            <a:extLst>
              <a:ext uri="{FF2B5EF4-FFF2-40B4-BE49-F238E27FC236}">
                <a16:creationId xmlns:a16="http://schemas.microsoft.com/office/drawing/2014/main" id="{790BD4A5-54DA-E8C6-53AB-CA7CE1DC1997}"/>
              </a:ext>
            </a:extLst>
          </p:cNvPr>
          <p:cNvSpPr>
            <a:spLocks noGrp="1"/>
          </p:cNvSpPr>
          <p:nvPr>
            <p:ph sz="half" idx="1"/>
          </p:nvPr>
        </p:nvSpPr>
        <p:spPr>
          <a:xfrm>
            <a:off x="794526" y="1781626"/>
            <a:ext cx="5094154" cy="4119378"/>
          </a:xfrm>
        </p:spPr>
        <p:txBody>
          <a:bodyPr>
            <a:normAutofit fontScale="92500" lnSpcReduction="20000"/>
          </a:bodyPr>
          <a:lstStyle/>
          <a:p>
            <a:r>
              <a:rPr lang="en-US" dirty="0"/>
              <a:t>Unrestricted and available funds for appropriation by Town Meeting</a:t>
            </a:r>
          </a:p>
          <a:p>
            <a:r>
              <a:rPr lang="en-US" dirty="0"/>
              <a:t> Certified as of July 1 based on the June 30th balance sheet, which reflects results from the prior year </a:t>
            </a:r>
          </a:p>
          <a:p>
            <a:r>
              <a:rPr lang="en-US" dirty="0"/>
              <a:t>Should be considered as non-recurring revenue.</a:t>
            </a:r>
          </a:p>
          <a:p>
            <a:r>
              <a:rPr lang="en-US" dirty="0"/>
              <a:t>Should be used to fund capital projects and one-time expenses.</a:t>
            </a:r>
          </a:p>
          <a:p>
            <a:r>
              <a:rPr lang="en-US" dirty="0"/>
              <a:t>In practice, the Town of Berkley has used free cash in the operating budget frequently.</a:t>
            </a:r>
          </a:p>
        </p:txBody>
      </p:sp>
      <p:graphicFrame>
        <p:nvGraphicFramePr>
          <p:cNvPr id="5" name="Content Placeholder 4">
            <a:extLst>
              <a:ext uri="{FF2B5EF4-FFF2-40B4-BE49-F238E27FC236}">
                <a16:creationId xmlns:a16="http://schemas.microsoft.com/office/drawing/2014/main" id="{44F020A6-1C2A-E9BC-1637-E213ACFD2F94}"/>
              </a:ext>
            </a:extLst>
          </p:cNvPr>
          <p:cNvGraphicFramePr>
            <a:graphicFrameLocks noGrp="1"/>
          </p:cNvGraphicFramePr>
          <p:nvPr>
            <p:ph sz="half" idx="2"/>
            <p:extLst>
              <p:ext uri="{D42A27DB-BD31-4B8C-83A1-F6EECF244321}">
                <p14:modId xmlns:p14="http://schemas.microsoft.com/office/powerpoint/2010/main" val="2688420124"/>
              </p:ext>
            </p:extLst>
          </p:nvPr>
        </p:nvGraphicFramePr>
        <p:xfrm>
          <a:off x="6173788" y="2087563"/>
          <a:ext cx="5094287" cy="370363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81701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FB65E-C9B0-0B4F-AB9E-18D25130E986}"/>
              </a:ext>
            </a:extLst>
          </p:cNvPr>
          <p:cNvSpPr>
            <a:spLocks noGrp="1"/>
          </p:cNvSpPr>
          <p:nvPr>
            <p:ph type="title"/>
          </p:nvPr>
        </p:nvSpPr>
        <p:spPr/>
        <p:txBody>
          <a:bodyPr/>
          <a:lstStyle/>
          <a:p>
            <a:r>
              <a:rPr lang="en-US" dirty="0"/>
              <a:t>General Stabilization Fund</a:t>
            </a:r>
          </a:p>
        </p:txBody>
      </p:sp>
      <p:sp>
        <p:nvSpPr>
          <p:cNvPr id="3" name="Content Placeholder 2">
            <a:extLst>
              <a:ext uri="{FF2B5EF4-FFF2-40B4-BE49-F238E27FC236}">
                <a16:creationId xmlns:a16="http://schemas.microsoft.com/office/drawing/2014/main" id="{4F2310C7-3878-C23F-6951-D4BDDAAE759C}"/>
              </a:ext>
            </a:extLst>
          </p:cNvPr>
          <p:cNvSpPr>
            <a:spLocks noGrp="1"/>
          </p:cNvSpPr>
          <p:nvPr>
            <p:ph sz="half" idx="1"/>
          </p:nvPr>
        </p:nvSpPr>
        <p:spPr>
          <a:xfrm>
            <a:off x="1008611" y="1784465"/>
            <a:ext cx="10595956" cy="4067695"/>
          </a:xfrm>
        </p:spPr>
        <p:txBody>
          <a:bodyPr>
            <a:normAutofit fontScale="92500" lnSpcReduction="10000"/>
          </a:bodyPr>
          <a:lstStyle/>
          <a:p>
            <a:r>
              <a:rPr lang="en-US" dirty="0"/>
              <a:t>General Stabilization is a reserve fund into which monies may be appropriated and held for a later appropriation. </a:t>
            </a:r>
          </a:p>
          <a:p>
            <a:r>
              <a:rPr lang="en-US" dirty="0"/>
              <a:t>The fund should be considered an emergency fund, </a:t>
            </a:r>
            <a:r>
              <a:rPr lang="en-US" b="1" u="sng" dirty="0"/>
              <a:t>not a support </a:t>
            </a:r>
            <a:r>
              <a:rPr lang="en-US" dirty="0"/>
              <a:t>for the operating budget. </a:t>
            </a:r>
          </a:p>
          <a:p>
            <a:r>
              <a:rPr lang="en-US" dirty="0"/>
              <a:t>Stabilization Fund balances carry forward from one fiscal year to the next.</a:t>
            </a:r>
          </a:p>
          <a:p>
            <a:r>
              <a:rPr lang="en-US" dirty="0"/>
              <a:t>Interest earned on investment of the balance in this fund remains with the fund.</a:t>
            </a:r>
          </a:p>
          <a:p>
            <a:r>
              <a:rPr lang="en-US" dirty="0"/>
              <a:t>A two-thirds vote of Town Meeting is required to appropriate into or out of the fund, and to amend the purpose of the fund </a:t>
            </a:r>
          </a:p>
          <a:p>
            <a:r>
              <a:rPr lang="en-US" sz="2100" dirty="0"/>
              <a:t>Current balance in the Stabilization Fund is roughly</a:t>
            </a:r>
            <a:r>
              <a:rPr lang="en-US" sz="2100" b="0" i="0" u="none" strike="noStrike" dirty="0">
                <a:solidFill>
                  <a:srgbClr val="000000"/>
                </a:solidFill>
                <a:effectLst/>
              </a:rPr>
              <a:t> </a:t>
            </a:r>
            <a:r>
              <a:rPr lang="en-US" sz="2100" b="0" i="0" u="none" strike="noStrike" dirty="0">
                <a:effectLst/>
              </a:rPr>
              <a:t>$1,969,894 </a:t>
            </a:r>
            <a:r>
              <a:rPr lang="en-US" sz="2100" dirty="0"/>
              <a:t>or 7.9% of the FY25 General Fund Operating Budget. Target rate is above 5% in Financial Advisory Committee policy.</a:t>
            </a:r>
          </a:p>
          <a:p>
            <a:r>
              <a:rPr lang="en-US" b="1" dirty="0"/>
              <a:t>Decreased</a:t>
            </a:r>
            <a:r>
              <a:rPr lang="en-US" dirty="0"/>
              <a:t> in FY25 by $130,000</a:t>
            </a:r>
          </a:p>
        </p:txBody>
      </p:sp>
    </p:spTree>
    <p:extLst>
      <p:ext uri="{BB962C8B-B14F-4D97-AF65-F5344CB8AC3E}">
        <p14:creationId xmlns:p14="http://schemas.microsoft.com/office/powerpoint/2010/main" val="856500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3E7B6-D42C-230A-A574-6A409C67EB2A}"/>
              </a:ext>
            </a:extLst>
          </p:cNvPr>
          <p:cNvSpPr>
            <a:spLocks noGrp="1"/>
          </p:cNvSpPr>
          <p:nvPr>
            <p:ph type="title"/>
          </p:nvPr>
        </p:nvSpPr>
        <p:spPr>
          <a:xfrm>
            <a:off x="913795" y="38793"/>
            <a:ext cx="10353761" cy="1326321"/>
          </a:xfrm>
        </p:spPr>
        <p:txBody>
          <a:bodyPr/>
          <a:lstStyle/>
          <a:p>
            <a:r>
              <a:rPr lang="en-US" dirty="0"/>
              <a:t>FY2026 Budget Calendar</a:t>
            </a:r>
          </a:p>
        </p:txBody>
      </p:sp>
      <p:sp>
        <p:nvSpPr>
          <p:cNvPr id="3" name="Content Placeholder 2">
            <a:extLst>
              <a:ext uri="{FF2B5EF4-FFF2-40B4-BE49-F238E27FC236}">
                <a16:creationId xmlns:a16="http://schemas.microsoft.com/office/drawing/2014/main" id="{4683B764-691E-E3E8-2A9C-6F1BC8315664}"/>
              </a:ext>
            </a:extLst>
          </p:cNvPr>
          <p:cNvSpPr>
            <a:spLocks noGrp="1"/>
          </p:cNvSpPr>
          <p:nvPr>
            <p:ph sz="half" idx="1"/>
          </p:nvPr>
        </p:nvSpPr>
        <p:spPr/>
        <p:txBody>
          <a:bodyPr/>
          <a:lstStyle/>
          <a:p>
            <a:pPr marL="0" indent="0">
              <a:buNone/>
            </a:pPr>
            <a:r>
              <a:rPr lang="en-US" u="sng" dirty="0"/>
              <a:t>2024</a:t>
            </a:r>
          </a:p>
          <a:p>
            <a:pPr marL="0" indent="0" algn="ctr">
              <a:buNone/>
            </a:pPr>
            <a:r>
              <a:rPr lang="en-US" sz="1200" dirty="0"/>
              <a:t>December 16</a:t>
            </a:r>
            <a:r>
              <a:rPr lang="en-US" sz="1200" baseline="30000" dirty="0"/>
              <a:t>th  </a:t>
            </a:r>
            <a:r>
              <a:rPr lang="en-US" sz="1200" dirty="0"/>
              <a:t>- </a:t>
            </a:r>
            <a:r>
              <a:rPr lang="en-US" sz="1200" baseline="30000" dirty="0">
                <a:effectLst/>
              </a:rPr>
              <a:t> </a:t>
            </a:r>
            <a:r>
              <a:rPr lang="en-US" sz="1200" dirty="0">
                <a:effectLst/>
              </a:rPr>
              <a:t>Town Administrator provides budget guidelines to Department Heads</a:t>
            </a:r>
          </a:p>
          <a:p>
            <a:pPr marL="0" indent="0">
              <a:buNone/>
            </a:pPr>
            <a:r>
              <a:rPr lang="en-US" u="sng" dirty="0"/>
              <a:t>2025</a:t>
            </a:r>
          </a:p>
          <a:p>
            <a:pPr marL="0" indent="0" algn="ctr">
              <a:buNone/>
            </a:pPr>
            <a:r>
              <a:rPr lang="en-US" sz="1200" dirty="0">
                <a:effectLst/>
              </a:rPr>
              <a:t>January 8</a:t>
            </a:r>
            <a:r>
              <a:rPr lang="en-US" sz="1200" baseline="30000" dirty="0">
                <a:effectLst/>
              </a:rPr>
              <a:t>th</a:t>
            </a:r>
            <a:r>
              <a:rPr lang="en-US" sz="1200" dirty="0">
                <a:effectLst/>
              </a:rPr>
              <a:t> – Revenue Projection meeting of the Financial Advisory Committee</a:t>
            </a:r>
          </a:p>
          <a:p>
            <a:pPr marL="0" indent="0" algn="ctr">
              <a:buNone/>
            </a:pPr>
            <a:r>
              <a:rPr lang="en-US" sz="1200" dirty="0">
                <a:effectLst/>
              </a:rPr>
              <a:t>January 13</a:t>
            </a:r>
            <a:r>
              <a:rPr lang="en-US" sz="1200" baseline="30000" dirty="0">
                <a:effectLst/>
              </a:rPr>
              <a:t>th</a:t>
            </a:r>
            <a:r>
              <a:rPr lang="en-US" sz="1200" dirty="0">
                <a:effectLst/>
              </a:rPr>
              <a:t> – February 14</a:t>
            </a:r>
            <a:r>
              <a:rPr lang="en-US" sz="1200" baseline="30000" dirty="0">
                <a:effectLst/>
              </a:rPr>
              <a:t>th</a:t>
            </a:r>
            <a:r>
              <a:rPr lang="en-US" sz="1200" dirty="0">
                <a:effectLst/>
              </a:rPr>
              <a:t> – Town Administrator budget and capital review with Department Heads</a:t>
            </a:r>
          </a:p>
          <a:p>
            <a:pPr marL="0" indent="0" algn="ctr">
              <a:buNone/>
            </a:pPr>
            <a:r>
              <a:rPr lang="en-US" sz="1200" dirty="0">
                <a:effectLst/>
              </a:rPr>
              <a:t>Mid-February through April 1</a:t>
            </a:r>
            <a:r>
              <a:rPr lang="en-US" sz="1200" baseline="30000" dirty="0">
                <a:effectLst/>
              </a:rPr>
              <a:t>st</a:t>
            </a:r>
            <a:r>
              <a:rPr lang="en-US" sz="1200" dirty="0">
                <a:effectLst/>
              </a:rPr>
              <a:t> – Budget hearings of the Finance Committee</a:t>
            </a:r>
          </a:p>
          <a:p>
            <a:pPr marL="0" indent="0" algn="ctr">
              <a:buNone/>
            </a:pPr>
            <a:r>
              <a:rPr lang="en-US" sz="1200" dirty="0">
                <a:effectLst/>
              </a:rPr>
              <a:t>Early May – Budget hearing with the Select Board</a:t>
            </a:r>
          </a:p>
          <a:p>
            <a:pPr marL="0" indent="0">
              <a:buNone/>
            </a:pPr>
            <a:endParaRPr lang="en-US" sz="1200" dirty="0">
              <a:effectLst/>
            </a:endParaRPr>
          </a:p>
        </p:txBody>
      </p:sp>
      <p:sp>
        <p:nvSpPr>
          <p:cNvPr id="4" name="Content Placeholder 3">
            <a:extLst>
              <a:ext uri="{FF2B5EF4-FFF2-40B4-BE49-F238E27FC236}">
                <a16:creationId xmlns:a16="http://schemas.microsoft.com/office/drawing/2014/main" id="{197CC01D-17B7-AC29-7013-5DDB88836E7D}"/>
              </a:ext>
            </a:extLst>
          </p:cNvPr>
          <p:cNvSpPr>
            <a:spLocks noGrp="1"/>
          </p:cNvSpPr>
          <p:nvPr>
            <p:ph sz="half" idx="2"/>
          </p:nvPr>
        </p:nvSpPr>
        <p:spPr/>
        <p:txBody>
          <a:bodyPr/>
          <a:lstStyle/>
          <a:p>
            <a:r>
              <a:rPr lang="en-US" u="sng" dirty="0"/>
              <a:t>Dates to Consider</a:t>
            </a:r>
          </a:p>
          <a:p>
            <a:pPr marL="0" indent="0" algn="ctr">
              <a:buNone/>
            </a:pPr>
            <a:r>
              <a:rPr lang="en-US" sz="1200" u="sng" dirty="0"/>
              <a:t>Future Financial Advisory Committee Meetings</a:t>
            </a:r>
          </a:p>
          <a:p>
            <a:pPr marL="0" indent="0" algn="ctr">
              <a:buNone/>
            </a:pPr>
            <a:r>
              <a:rPr lang="en-US" sz="1200" dirty="0"/>
              <a:t> Wednesday, February 26</a:t>
            </a:r>
            <a:r>
              <a:rPr lang="en-US" sz="1200" baseline="30000" dirty="0"/>
              <a:t>th</a:t>
            </a:r>
            <a:r>
              <a:rPr lang="en-US" sz="1200" dirty="0"/>
              <a:t>, 2025 (Time TBD)</a:t>
            </a:r>
          </a:p>
          <a:p>
            <a:pPr marL="0" indent="0" algn="ctr">
              <a:buNone/>
            </a:pPr>
            <a:r>
              <a:rPr lang="en-US" sz="1200" dirty="0"/>
              <a:t>Initial budget review; State Aid updates</a:t>
            </a:r>
          </a:p>
          <a:p>
            <a:pPr marL="0" indent="0" algn="ctr">
              <a:buNone/>
            </a:pPr>
            <a:endParaRPr lang="en-US" sz="1200" dirty="0"/>
          </a:p>
          <a:p>
            <a:pPr marL="0" indent="0" algn="ctr">
              <a:buNone/>
            </a:pPr>
            <a:r>
              <a:rPr lang="en-US" sz="1200" dirty="0"/>
              <a:t>Wednesday, April 9</a:t>
            </a:r>
            <a:r>
              <a:rPr lang="en-US" sz="1200" baseline="30000" dirty="0"/>
              <a:t>th</a:t>
            </a:r>
            <a:r>
              <a:rPr lang="en-US" sz="1200" dirty="0"/>
              <a:t>, 2025 (Time TBD)</a:t>
            </a:r>
          </a:p>
          <a:p>
            <a:pPr marL="0" indent="0" algn="ctr">
              <a:buNone/>
            </a:pPr>
            <a:r>
              <a:rPr lang="en-US" sz="1200" dirty="0"/>
              <a:t>Budget information complete; Free Cash appropriation</a:t>
            </a:r>
          </a:p>
          <a:p>
            <a:pPr marL="0" indent="0" algn="ctr">
              <a:buNone/>
            </a:pPr>
            <a:endParaRPr lang="en-US" sz="1200" dirty="0"/>
          </a:p>
          <a:p>
            <a:pPr marL="0" indent="0" algn="ctr">
              <a:buNone/>
            </a:pPr>
            <a:endParaRPr lang="en-US" sz="1200" dirty="0"/>
          </a:p>
          <a:p>
            <a:pPr marL="0" indent="0" algn="ctr">
              <a:buNone/>
            </a:pPr>
            <a:r>
              <a:rPr lang="en-US" sz="1600" b="1" dirty="0"/>
              <a:t>Annual Town Meeting – Monday, June 2</a:t>
            </a:r>
            <a:r>
              <a:rPr lang="en-US" sz="1600" b="1" baseline="30000" dirty="0"/>
              <a:t>nd</a:t>
            </a:r>
            <a:r>
              <a:rPr lang="en-US" sz="1600" b="1" dirty="0"/>
              <a:t>, 2025</a:t>
            </a:r>
          </a:p>
          <a:p>
            <a:endParaRPr lang="en-US" sz="1200" dirty="0"/>
          </a:p>
        </p:txBody>
      </p:sp>
      <p:cxnSp>
        <p:nvCxnSpPr>
          <p:cNvPr id="6" name="Straight Connector 5">
            <a:extLst>
              <a:ext uri="{FF2B5EF4-FFF2-40B4-BE49-F238E27FC236}">
                <a16:creationId xmlns:a16="http://schemas.microsoft.com/office/drawing/2014/main" id="{6E764A42-59BD-3C7C-8FDD-19BC2D7FE17B}"/>
              </a:ext>
            </a:extLst>
          </p:cNvPr>
          <p:cNvCxnSpPr>
            <a:cxnSpLocks/>
          </p:cNvCxnSpPr>
          <p:nvPr/>
        </p:nvCxnSpPr>
        <p:spPr>
          <a:xfrm>
            <a:off x="6019799" y="1958196"/>
            <a:ext cx="76201" cy="425282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07EB966-7EB8-B4CD-3B4C-4E2EE9E4AA1D}"/>
              </a:ext>
            </a:extLst>
          </p:cNvPr>
          <p:cNvCxnSpPr/>
          <p:nvPr/>
        </p:nvCxnSpPr>
        <p:spPr>
          <a:xfrm>
            <a:off x="6219645" y="4865298"/>
            <a:ext cx="505856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43891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99BA8-9553-F13D-830C-DBBCC5EFD645}"/>
              </a:ext>
            </a:extLst>
          </p:cNvPr>
          <p:cNvSpPr>
            <a:spLocks noGrp="1"/>
          </p:cNvSpPr>
          <p:nvPr>
            <p:ph type="title"/>
          </p:nvPr>
        </p:nvSpPr>
        <p:spPr>
          <a:xfrm>
            <a:off x="913795" y="109268"/>
            <a:ext cx="10353761" cy="1326321"/>
          </a:xfrm>
        </p:spPr>
        <p:txBody>
          <a:bodyPr/>
          <a:lstStyle/>
          <a:p>
            <a:r>
              <a:rPr lang="en-US" dirty="0">
                <a:effectLst/>
              </a:rPr>
              <a:t>Financial Management Review</a:t>
            </a:r>
          </a:p>
        </p:txBody>
      </p:sp>
      <p:sp>
        <p:nvSpPr>
          <p:cNvPr id="3" name="Content Placeholder 2">
            <a:extLst>
              <a:ext uri="{FF2B5EF4-FFF2-40B4-BE49-F238E27FC236}">
                <a16:creationId xmlns:a16="http://schemas.microsoft.com/office/drawing/2014/main" id="{6FEA5411-1704-B417-AE3A-191EB2C4776D}"/>
              </a:ext>
            </a:extLst>
          </p:cNvPr>
          <p:cNvSpPr>
            <a:spLocks noGrp="1"/>
          </p:cNvSpPr>
          <p:nvPr>
            <p:ph sz="half" idx="1"/>
          </p:nvPr>
        </p:nvSpPr>
        <p:spPr>
          <a:xfrm>
            <a:off x="984671" y="2338485"/>
            <a:ext cx="5106004" cy="3702881"/>
          </a:xfrm>
        </p:spPr>
        <p:txBody>
          <a:bodyPr>
            <a:normAutofit/>
          </a:bodyPr>
          <a:lstStyle/>
          <a:p>
            <a:pPr algn="ctr"/>
            <a:r>
              <a:rPr lang="en-US" sz="1600" dirty="0"/>
              <a:t>Prior FMR held by the Department of Revenue in March of 2005.</a:t>
            </a:r>
          </a:p>
          <a:p>
            <a:pPr algn="ctr"/>
            <a:r>
              <a:rPr lang="en-US" sz="1600" dirty="0"/>
              <a:t>Recommendations, not mandates. </a:t>
            </a:r>
            <a:r>
              <a:rPr lang="en-US" sz="1600" u="sng" dirty="0"/>
              <a:t>What can we do better?</a:t>
            </a:r>
          </a:p>
          <a:p>
            <a:pPr algn="ctr"/>
            <a:r>
              <a:rPr lang="en-US" sz="1600" dirty="0"/>
              <a:t>Department of Revenue interviewed staff on Tuesday, December 3</a:t>
            </a:r>
            <a:r>
              <a:rPr lang="en-US" sz="1600" baseline="30000" dirty="0"/>
              <a:t>rd </a:t>
            </a:r>
            <a:r>
              <a:rPr lang="en-US" sz="1600" dirty="0"/>
              <a:t>, 2024</a:t>
            </a:r>
          </a:p>
        </p:txBody>
      </p:sp>
      <p:sp>
        <p:nvSpPr>
          <p:cNvPr id="4" name="Content Placeholder 3">
            <a:extLst>
              <a:ext uri="{FF2B5EF4-FFF2-40B4-BE49-F238E27FC236}">
                <a16:creationId xmlns:a16="http://schemas.microsoft.com/office/drawing/2014/main" id="{A6B7ABD7-8487-872E-CA5A-FF39EBF7E88C}"/>
              </a:ext>
            </a:extLst>
          </p:cNvPr>
          <p:cNvSpPr>
            <a:spLocks noGrp="1"/>
          </p:cNvSpPr>
          <p:nvPr>
            <p:ph sz="half" idx="2"/>
          </p:nvPr>
        </p:nvSpPr>
        <p:spPr>
          <a:xfrm>
            <a:off x="6259667" y="1286061"/>
            <a:ext cx="5094154" cy="4924958"/>
          </a:xfrm>
        </p:spPr>
        <p:txBody>
          <a:bodyPr>
            <a:normAutofit/>
          </a:bodyPr>
          <a:lstStyle/>
          <a:p>
            <a:r>
              <a:rPr lang="en-US" dirty="0"/>
              <a:t>In twenty years, the Town of Berkley has adopted many of the recommendations from 2005, including:</a:t>
            </a:r>
          </a:p>
          <a:p>
            <a:r>
              <a:rPr lang="en-US" sz="1800" b="1" i="1" u="none" strike="noStrike" baseline="0" dirty="0">
                <a:latin typeface="Times New Roman" panose="02020603050405020304" pitchFamily="18" charset="0"/>
              </a:rPr>
              <a:t>Appoint and Combine the Treasurer and Collector (in progress)</a:t>
            </a:r>
          </a:p>
          <a:p>
            <a:r>
              <a:rPr lang="en-US" sz="1800" b="1" i="1" u="none" strike="noStrike" baseline="0" dirty="0">
                <a:latin typeface="Times New Roman" panose="02020603050405020304" pitchFamily="18" charset="0"/>
              </a:rPr>
              <a:t>Commission a Salary Survey for Town Employees </a:t>
            </a:r>
            <a:endParaRPr lang="en-US" sz="1800" b="1" i="1" dirty="0">
              <a:latin typeface="Times New Roman" panose="02020603050405020304" pitchFamily="18" charset="0"/>
            </a:endParaRPr>
          </a:p>
          <a:p>
            <a:pPr algn="l"/>
            <a:r>
              <a:rPr lang="en-US" sz="1800" b="1" i="1" u="none" strike="noStrike" baseline="0" dirty="0">
                <a:latin typeface="Times New Roman" panose="02020603050405020304" pitchFamily="18" charset="0"/>
              </a:rPr>
              <a:t>Prepare for the Cost of Educating the High School Student Population </a:t>
            </a:r>
          </a:p>
          <a:p>
            <a:pPr algn="l"/>
            <a:r>
              <a:rPr lang="en-US" sz="1800" b="1" i="1" u="none" strike="noStrike" baseline="0" dirty="0">
                <a:latin typeface="Times New Roman" panose="02020603050405020304" pitchFamily="18" charset="0"/>
              </a:rPr>
              <a:t>Adopt Formal Debt and Reserve Policies</a:t>
            </a:r>
          </a:p>
          <a:p>
            <a:pPr algn="l"/>
            <a:r>
              <a:rPr lang="en-US" sz="1800" b="1" i="1" u="none" strike="noStrike" baseline="0" dirty="0">
                <a:latin typeface="Times New Roman" panose="02020603050405020304" pitchFamily="18" charset="0"/>
              </a:rPr>
              <a:t>Consider Adoption of a Comprehensive Zoning By-Law</a:t>
            </a:r>
            <a:endParaRPr lang="en-US" dirty="0"/>
          </a:p>
        </p:txBody>
      </p:sp>
      <p:cxnSp>
        <p:nvCxnSpPr>
          <p:cNvPr id="6" name="Straight Connector 5">
            <a:extLst>
              <a:ext uri="{FF2B5EF4-FFF2-40B4-BE49-F238E27FC236}">
                <a16:creationId xmlns:a16="http://schemas.microsoft.com/office/drawing/2014/main" id="{CF5BBB91-5FA6-263F-6AE5-AB845FC32605}"/>
              </a:ext>
            </a:extLst>
          </p:cNvPr>
          <p:cNvCxnSpPr>
            <a:cxnSpLocks/>
            <a:stCxn id="2" idx="2"/>
          </p:cNvCxnSpPr>
          <p:nvPr/>
        </p:nvCxnSpPr>
        <p:spPr>
          <a:xfrm>
            <a:off x="6090676" y="1435589"/>
            <a:ext cx="10651" cy="4887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7458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B2B68-935B-8B5A-B63C-85F514996A31}"/>
              </a:ext>
            </a:extLst>
          </p:cNvPr>
          <p:cNvSpPr>
            <a:spLocks noGrp="1"/>
          </p:cNvSpPr>
          <p:nvPr>
            <p:ph type="title"/>
          </p:nvPr>
        </p:nvSpPr>
        <p:spPr>
          <a:xfrm>
            <a:off x="913795" y="117894"/>
            <a:ext cx="10353761" cy="1326321"/>
          </a:xfrm>
        </p:spPr>
        <p:txBody>
          <a:bodyPr/>
          <a:lstStyle/>
          <a:p>
            <a:r>
              <a:rPr lang="en-US" dirty="0"/>
              <a:t>Financial Management Review</a:t>
            </a:r>
          </a:p>
        </p:txBody>
      </p:sp>
      <p:sp>
        <p:nvSpPr>
          <p:cNvPr id="3" name="Content Placeholder 2">
            <a:extLst>
              <a:ext uri="{FF2B5EF4-FFF2-40B4-BE49-F238E27FC236}">
                <a16:creationId xmlns:a16="http://schemas.microsoft.com/office/drawing/2014/main" id="{9EE3AACE-404D-58C0-F8FF-A5395E308546}"/>
              </a:ext>
            </a:extLst>
          </p:cNvPr>
          <p:cNvSpPr>
            <a:spLocks noGrp="1"/>
          </p:cNvSpPr>
          <p:nvPr>
            <p:ph sz="half" idx="1"/>
          </p:nvPr>
        </p:nvSpPr>
        <p:spPr/>
        <p:txBody>
          <a:bodyPr>
            <a:normAutofit/>
          </a:bodyPr>
          <a:lstStyle/>
          <a:p>
            <a:r>
              <a:rPr lang="en-US" dirty="0"/>
              <a:t>In twenty years, the Town has not made significant progress or regressed on several of the items, including:</a:t>
            </a:r>
          </a:p>
          <a:p>
            <a:pPr marL="0" indent="0">
              <a:buNone/>
            </a:pPr>
            <a:endParaRPr lang="en-US" sz="1800" b="1" i="1" u="none" strike="noStrike" baseline="0" dirty="0">
              <a:latin typeface="Times New Roman" panose="02020603050405020304" pitchFamily="18" charset="0"/>
            </a:endParaRPr>
          </a:p>
          <a:p>
            <a:pPr marL="0" indent="0" algn="ctr">
              <a:buNone/>
            </a:pPr>
            <a:r>
              <a:rPr lang="en-US" sz="1800" b="1" i="1" u="none" strike="noStrike" baseline="0" dirty="0">
                <a:latin typeface="Times New Roman" panose="02020603050405020304" pitchFamily="18" charset="0"/>
              </a:rPr>
              <a:t>Recommendation 8: Reconsider Four-Day Workweek</a:t>
            </a:r>
            <a:endParaRPr lang="en-US" dirty="0"/>
          </a:p>
          <a:p>
            <a:endParaRPr lang="en-US" dirty="0"/>
          </a:p>
        </p:txBody>
      </p:sp>
      <p:sp>
        <p:nvSpPr>
          <p:cNvPr id="4" name="Content Placeholder 3">
            <a:extLst>
              <a:ext uri="{FF2B5EF4-FFF2-40B4-BE49-F238E27FC236}">
                <a16:creationId xmlns:a16="http://schemas.microsoft.com/office/drawing/2014/main" id="{4D83281C-2031-E8E6-F486-37DE728032A2}"/>
              </a:ext>
            </a:extLst>
          </p:cNvPr>
          <p:cNvSpPr>
            <a:spLocks noGrp="1"/>
          </p:cNvSpPr>
          <p:nvPr>
            <p:ph sz="half" idx="2"/>
          </p:nvPr>
        </p:nvSpPr>
        <p:spPr/>
        <p:txBody>
          <a:bodyPr>
            <a:normAutofit/>
          </a:bodyPr>
          <a:lstStyle/>
          <a:p>
            <a:pPr algn="l"/>
            <a:r>
              <a:rPr lang="en-US" dirty="0"/>
              <a:t>“</a:t>
            </a:r>
            <a:r>
              <a:rPr lang="en-US" sz="1800" b="0" i="0" u="none" strike="noStrike" baseline="0" dirty="0">
                <a:latin typeface="Times New Roman" panose="02020603050405020304" pitchFamily="18" charset="0"/>
              </a:rPr>
              <a:t>We recommend that Berkley move to a longer workweek. Currently, town hall runs 32-hours per week, Monday through Thursday. The town made the finance-driven decision to reduce town hall hours in September 2003. However, by working limited hours, financial offices are under strain to complete all duties, and some financial officers have requested additional part-time help as a result.”   - Financial Management Review, Mar 2005</a:t>
            </a:r>
            <a:endParaRPr lang="en-US" dirty="0"/>
          </a:p>
        </p:txBody>
      </p:sp>
      <p:cxnSp>
        <p:nvCxnSpPr>
          <p:cNvPr id="6" name="Straight Connector 5">
            <a:extLst>
              <a:ext uri="{FF2B5EF4-FFF2-40B4-BE49-F238E27FC236}">
                <a16:creationId xmlns:a16="http://schemas.microsoft.com/office/drawing/2014/main" id="{2325A2EC-3C43-72F8-690E-2A7634E5BDD8}"/>
              </a:ext>
            </a:extLst>
          </p:cNvPr>
          <p:cNvCxnSpPr>
            <a:cxnSpLocks/>
          </p:cNvCxnSpPr>
          <p:nvPr/>
        </p:nvCxnSpPr>
        <p:spPr>
          <a:xfrm>
            <a:off x="6019799" y="1777042"/>
            <a:ext cx="0" cy="428732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64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4F7EC-D428-3808-99C5-E5A08328DFB6}"/>
              </a:ext>
            </a:extLst>
          </p:cNvPr>
          <p:cNvSpPr>
            <a:spLocks noGrp="1"/>
          </p:cNvSpPr>
          <p:nvPr>
            <p:ph type="title"/>
          </p:nvPr>
        </p:nvSpPr>
        <p:spPr/>
        <p:txBody>
          <a:bodyPr/>
          <a:lstStyle/>
          <a:p>
            <a:r>
              <a:rPr lang="en-US" dirty="0"/>
              <a:t>FY 2026 Revenues by source</a:t>
            </a:r>
          </a:p>
        </p:txBody>
      </p:sp>
      <p:graphicFrame>
        <p:nvGraphicFramePr>
          <p:cNvPr id="7" name="Content Placeholder 6">
            <a:extLst>
              <a:ext uri="{FF2B5EF4-FFF2-40B4-BE49-F238E27FC236}">
                <a16:creationId xmlns:a16="http://schemas.microsoft.com/office/drawing/2014/main" id="{33189019-43D7-FACF-21B2-13367548891B}"/>
              </a:ext>
            </a:extLst>
          </p:cNvPr>
          <p:cNvGraphicFramePr>
            <a:graphicFrameLocks noGrp="1"/>
          </p:cNvGraphicFramePr>
          <p:nvPr>
            <p:ph idx="1"/>
            <p:extLst>
              <p:ext uri="{D42A27DB-BD31-4B8C-83A1-F6EECF244321}">
                <p14:modId xmlns:p14="http://schemas.microsoft.com/office/powerpoint/2010/main" val="3193780082"/>
              </p:ext>
            </p:extLst>
          </p:nvPr>
        </p:nvGraphicFramePr>
        <p:xfrm>
          <a:off x="5078413" y="609600"/>
          <a:ext cx="6189662" cy="5181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a:extLst>
              <a:ext uri="{FF2B5EF4-FFF2-40B4-BE49-F238E27FC236}">
                <a16:creationId xmlns:a16="http://schemas.microsoft.com/office/drawing/2014/main" id="{4836977F-7FC2-EED3-835A-FB170A9EDE81}"/>
              </a:ext>
            </a:extLst>
          </p:cNvPr>
          <p:cNvSpPr>
            <a:spLocks noGrp="1"/>
          </p:cNvSpPr>
          <p:nvPr>
            <p:ph type="body" sz="half" idx="2"/>
          </p:nvPr>
        </p:nvSpPr>
        <p:spPr>
          <a:xfrm>
            <a:off x="701098" y="3126970"/>
            <a:ext cx="3932237" cy="2819399"/>
          </a:xfrm>
        </p:spPr>
        <p:txBody>
          <a:bodyPr/>
          <a:lstStyle/>
          <a:p>
            <a:r>
              <a:rPr lang="en-US" sz="1800" b="0" i="0" u="none" strike="noStrike" dirty="0">
                <a:effectLst/>
                <a:latin typeface="Aptos Narrow" panose="020B0004020202020204" pitchFamily="34" charset="0"/>
              </a:rPr>
              <a:t> </a:t>
            </a:r>
            <a:r>
              <a:rPr lang="en-US" sz="2800" b="1" i="0" u="sng" strike="noStrike" baseline="0" dirty="0">
                <a:latin typeface="+mj-lt"/>
              </a:rPr>
              <a:t>$ 25,984,294 </a:t>
            </a:r>
            <a:endParaRPr lang="en-US" sz="2800" b="1" u="sng" dirty="0">
              <a:latin typeface="+mj-lt"/>
            </a:endParaRPr>
          </a:p>
        </p:txBody>
      </p:sp>
    </p:spTree>
    <p:extLst>
      <p:ext uri="{BB962C8B-B14F-4D97-AF65-F5344CB8AC3E}">
        <p14:creationId xmlns:p14="http://schemas.microsoft.com/office/powerpoint/2010/main" val="5281130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A5FB9-EAD0-9B2E-CF01-750165D337DC}"/>
              </a:ext>
            </a:extLst>
          </p:cNvPr>
          <p:cNvSpPr>
            <a:spLocks noGrp="1"/>
          </p:cNvSpPr>
          <p:nvPr>
            <p:ph type="title"/>
          </p:nvPr>
        </p:nvSpPr>
        <p:spPr>
          <a:xfrm>
            <a:off x="913795" y="100642"/>
            <a:ext cx="10353761" cy="1326321"/>
          </a:xfrm>
        </p:spPr>
        <p:txBody>
          <a:bodyPr/>
          <a:lstStyle/>
          <a:p>
            <a:r>
              <a:rPr lang="en-US" dirty="0"/>
              <a:t>Financial Management Review</a:t>
            </a:r>
          </a:p>
        </p:txBody>
      </p:sp>
      <p:sp>
        <p:nvSpPr>
          <p:cNvPr id="3" name="Content Placeholder 2">
            <a:extLst>
              <a:ext uri="{FF2B5EF4-FFF2-40B4-BE49-F238E27FC236}">
                <a16:creationId xmlns:a16="http://schemas.microsoft.com/office/drawing/2014/main" id="{0684A24F-E908-708C-63F5-BE74B3F8EE8D}"/>
              </a:ext>
            </a:extLst>
          </p:cNvPr>
          <p:cNvSpPr>
            <a:spLocks noGrp="1"/>
          </p:cNvSpPr>
          <p:nvPr>
            <p:ph sz="half" idx="1"/>
          </p:nvPr>
        </p:nvSpPr>
        <p:spPr/>
        <p:txBody>
          <a:bodyPr>
            <a:normAutofit lnSpcReduction="10000"/>
          </a:bodyPr>
          <a:lstStyle/>
          <a:p>
            <a:pPr marL="0" indent="0" algn="ctr">
              <a:buNone/>
            </a:pPr>
            <a:r>
              <a:rPr lang="en-US" sz="1800" b="1" i="1" u="none" strike="noStrike" baseline="0" dirty="0">
                <a:latin typeface="Times New Roman" panose="02020603050405020304" pitchFamily="18" charset="0"/>
              </a:rPr>
              <a:t>Recommendation 9: Prioritize and Fund Capital Needs</a:t>
            </a:r>
          </a:p>
          <a:p>
            <a:pPr marL="0" indent="0" algn="ctr">
              <a:buNone/>
            </a:pPr>
            <a:r>
              <a:rPr lang="en-US" sz="1800" b="0" i="0" u="none" strike="noStrike" baseline="0" dirty="0">
                <a:latin typeface="Times New Roman" panose="02020603050405020304" pitchFamily="18" charset="0"/>
              </a:rPr>
              <a:t>“We recommend that the town commit to a capital improvement program. As is typical in most communities, tight fiscal conditions often divert funding away from capital programs and in favor of other purposes. Although restricted borrowing, or direct capital outlays, may only allow a minimal program, the review and prioritizing of town needs should be on-going.”</a:t>
            </a:r>
            <a:endParaRPr lang="en-US" dirty="0"/>
          </a:p>
        </p:txBody>
      </p:sp>
      <p:sp>
        <p:nvSpPr>
          <p:cNvPr id="4" name="Content Placeholder 3">
            <a:extLst>
              <a:ext uri="{FF2B5EF4-FFF2-40B4-BE49-F238E27FC236}">
                <a16:creationId xmlns:a16="http://schemas.microsoft.com/office/drawing/2014/main" id="{BA80CA06-ABE7-651A-324E-7AD60DD3B175}"/>
              </a:ext>
            </a:extLst>
          </p:cNvPr>
          <p:cNvSpPr>
            <a:spLocks noGrp="1"/>
          </p:cNvSpPr>
          <p:nvPr>
            <p:ph sz="half" idx="2"/>
          </p:nvPr>
        </p:nvSpPr>
        <p:spPr/>
        <p:txBody>
          <a:bodyPr>
            <a:normAutofit lnSpcReduction="10000"/>
          </a:bodyPr>
          <a:lstStyle/>
          <a:p>
            <a:pPr algn="ctr"/>
            <a:r>
              <a:rPr lang="en-US" sz="1800" b="1" i="1" u="none" strike="noStrike" baseline="0" dirty="0">
                <a:latin typeface="Times New Roman" panose="02020603050405020304" pitchFamily="18" charset="0"/>
              </a:rPr>
              <a:t>Recommendation 11: Publish Annual Town Report (MGL Ch. 40 §49)</a:t>
            </a:r>
          </a:p>
          <a:p>
            <a:pPr marL="0" indent="0" algn="ctr">
              <a:buNone/>
            </a:pPr>
            <a:r>
              <a:rPr lang="en-US" sz="1800" b="0" i="0" u="none" strike="noStrike" baseline="0" dirty="0">
                <a:latin typeface="Times New Roman" panose="02020603050405020304" pitchFamily="18" charset="0"/>
              </a:rPr>
              <a:t>“We recommend that the board of selectmen publish the Annual Town Report (MGL Ch. 40 §49). The town has not published a town report since Fiscal Year 1999. According to the selectmen and the accountant, all departments annually submit their reports to the selectmen. However, the law requires that the annual town report must be printed and distributed to all town voters before the annual town meeting.”</a:t>
            </a:r>
            <a:endParaRPr lang="en-US" dirty="0"/>
          </a:p>
        </p:txBody>
      </p:sp>
      <p:cxnSp>
        <p:nvCxnSpPr>
          <p:cNvPr id="6" name="Straight Connector 5">
            <a:extLst>
              <a:ext uri="{FF2B5EF4-FFF2-40B4-BE49-F238E27FC236}">
                <a16:creationId xmlns:a16="http://schemas.microsoft.com/office/drawing/2014/main" id="{9875024F-FA8B-CA0D-DB32-4FC98DA63BA4}"/>
              </a:ext>
            </a:extLst>
          </p:cNvPr>
          <p:cNvCxnSpPr>
            <a:cxnSpLocks/>
          </p:cNvCxnSpPr>
          <p:nvPr/>
        </p:nvCxnSpPr>
        <p:spPr>
          <a:xfrm flipH="1">
            <a:off x="6018598" y="1535502"/>
            <a:ext cx="77402" cy="465826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36428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243D5-DA56-F7F7-8709-669EED40E4E5}"/>
              </a:ext>
            </a:extLst>
          </p:cNvPr>
          <p:cNvSpPr>
            <a:spLocks noGrp="1"/>
          </p:cNvSpPr>
          <p:nvPr>
            <p:ph type="title"/>
          </p:nvPr>
        </p:nvSpPr>
        <p:spPr/>
        <p:txBody>
          <a:bodyPr/>
          <a:lstStyle/>
          <a:p>
            <a:r>
              <a:rPr lang="en-US" dirty="0"/>
              <a:t>Capital Planning and FAC Policy</a:t>
            </a:r>
          </a:p>
        </p:txBody>
      </p:sp>
      <p:sp>
        <p:nvSpPr>
          <p:cNvPr id="3" name="Content Placeholder 2">
            <a:extLst>
              <a:ext uri="{FF2B5EF4-FFF2-40B4-BE49-F238E27FC236}">
                <a16:creationId xmlns:a16="http://schemas.microsoft.com/office/drawing/2014/main" id="{6061DAED-FF7B-52EA-09A9-91B68DB92CC8}"/>
              </a:ext>
            </a:extLst>
          </p:cNvPr>
          <p:cNvSpPr>
            <a:spLocks noGrp="1"/>
          </p:cNvSpPr>
          <p:nvPr>
            <p:ph sz="half" idx="1"/>
          </p:nvPr>
        </p:nvSpPr>
        <p:spPr/>
        <p:txBody>
          <a:bodyPr>
            <a:normAutofit fontScale="92500" lnSpcReduction="20000"/>
          </a:bodyPr>
          <a:lstStyle/>
          <a:p>
            <a:pPr algn="l"/>
            <a:endParaRPr lang="en-US" sz="1800" b="0" i="0" u="none" strike="noStrike" baseline="0" dirty="0">
              <a:solidFill>
                <a:srgbClr val="000000"/>
              </a:solidFill>
              <a:latin typeface="Calibri" panose="020F0502020204030204" pitchFamily="34" charset="0"/>
            </a:endParaRPr>
          </a:p>
          <a:p>
            <a:pPr marL="0" indent="0">
              <a:buNone/>
            </a:pPr>
            <a:r>
              <a:rPr lang="en-US" sz="1800" dirty="0">
                <a:latin typeface="Calibri" panose="020F0502020204030204" pitchFamily="34" charset="0"/>
              </a:rPr>
              <a:t>“</a:t>
            </a:r>
            <a:r>
              <a:rPr lang="en-US" sz="1800" b="0" i="0" u="none" strike="noStrike" baseline="0" dirty="0">
                <a:latin typeface="Calibri" panose="020F0502020204030204" pitchFamily="34" charset="0"/>
              </a:rPr>
              <a:t>Debt shall be incurred within the overall financial plan of the Town. Accountability and impact on all property owners shall be of utmost concern. “  </a:t>
            </a:r>
          </a:p>
          <a:p>
            <a:pPr marL="0" indent="0">
              <a:buNone/>
            </a:pPr>
            <a:r>
              <a:rPr lang="en-US" sz="1800" dirty="0">
                <a:latin typeface="Calibri" panose="020F0502020204030204" pitchFamily="34" charset="0"/>
              </a:rPr>
              <a:t>- </a:t>
            </a:r>
            <a:r>
              <a:rPr lang="en-US" sz="1800" b="1" dirty="0">
                <a:latin typeface="Calibri" panose="020F0502020204030204" pitchFamily="34" charset="0"/>
              </a:rPr>
              <a:t>Town of Berkley </a:t>
            </a:r>
            <a:r>
              <a:rPr lang="en-US" sz="1800" b="1" i="0" u="none" strike="noStrike" baseline="0" dirty="0">
                <a:latin typeface="Calibri" panose="020F0502020204030204" pitchFamily="34" charset="0"/>
              </a:rPr>
              <a:t> Financial Advisory Committee   (FAC) and Financial Policies </a:t>
            </a:r>
          </a:p>
          <a:p>
            <a:endParaRPr lang="en-US" sz="1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
        <p:nvSpPr>
          <p:cNvPr id="4" name="Content Placeholder 3">
            <a:extLst>
              <a:ext uri="{FF2B5EF4-FFF2-40B4-BE49-F238E27FC236}">
                <a16:creationId xmlns:a16="http://schemas.microsoft.com/office/drawing/2014/main" id="{2351A944-5ED1-EC80-6376-C6D0CB861978}"/>
              </a:ext>
            </a:extLst>
          </p:cNvPr>
          <p:cNvSpPr>
            <a:spLocks noGrp="1"/>
          </p:cNvSpPr>
          <p:nvPr>
            <p:ph sz="half" idx="2"/>
          </p:nvPr>
        </p:nvSpPr>
        <p:spPr>
          <a:xfrm>
            <a:off x="6173403" y="2088319"/>
            <a:ext cx="5094154" cy="4554021"/>
          </a:xfrm>
        </p:spPr>
        <p:txBody>
          <a:bodyPr>
            <a:normAutofit fontScale="92500" lnSpcReduction="20000"/>
          </a:bodyPr>
          <a:lstStyle/>
          <a:p>
            <a:pPr marL="0" indent="0" algn="ctr">
              <a:buNone/>
            </a:pPr>
            <a:r>
              <a:rPr lang="en-US" dirty="0"/>
              <a:t>Three basic options for funding capital projects:</a:t>
            </a:r>
          </a:p>
          <a:p>
            <a:pPr marL="0" indent="0" algn="ctr">
              <a:buNone/>
            </a:pPr>
            <a:r>
              <a:rPr lang="en-US" dirty="0"/>
              <a:t>1. Free Cash – (Predominant method for Town)</a:t>
            </a:r>
          </a:p>
          <a:p>
            <a:pPr marL="0" indent="0" algn="ctr">
              <a:buNone/>
            </a:pPr>
            <a:r>
              <a:rPr lang="en-US" dirty="0"/>
              <a:t>2. Exempt debt  - (Debt Exclusions)</a:t>
            </a:r>
          </a:p>
          <a:p>
            <a:pPr marL="0" indent="0" algn="ctr">
              <a:buNone/>
            </a:pPr>
            <a:r>
              <a:rPr lang="en-US" dirty="0"/>
              <a:t>3. Non-exempt debt – Debt service paid out of the general fund (Still require TM authorization)</a:t>
            </a:r>
          </a:p>
          <a:p>
            <a:pPr marL="0" indent="0" algn="ctr">
              <a:buNone/>
            </a:pPr>
            <a:endParaRPr lang="en-US" dirty="0"/>
          </a:p>
          <a:p>
            <a:pPr marL="0" indent="0" algn="ctr">
              <a:buNone/>
            </a:pPr>
            <a:r>
              <a:rPr lang="en-US" dirty="0"/>
              <a:t>*</a:t>
            </a:r>
            <a:r>
              <a:rPr lang="en-US" i="1" dirty="0"/>
              <a:t>Honorable Mention. Grant Funding – the days of ARPA are over. Grant applications can be rejected; not reliable enough for critical projects</a:t>
            </a:r>
          </a:p>
        </p:txBody>
      </p:sp>
      <p:cxnSp>
        <p:nvCxnSpPr>
          <p:cNvPr id="6" name="Straight Connector 5">
            <a:extLst>
              <a:ext uri="{FF2B5EF4-FFF2-40B4-BE49-F238E27FC236}">
                <a16:creationId xmlns:a16="http://schemas.microsoft.com/office/drawing/2014/main" id="{970C7781-B59E-48AF-46FE-693462809C70}"/>
              </a:ext>
            </a:extLst>
          </p:cNvPr>
          <p:cNvCxnSpPr>
            <a:cxnSpLocks/>
          </p:cNvCxnSpPr>
          <p:nvPr/>
        </p:nvCxnSpPr>
        <p:spPr>
          <a:xfrm flipH="1">
            <a:off x="6172203" y="2001328"/>
            <a:ext cx="1200" cy="464101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1529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5A6E-1B5D-015F-2065-87DA6705A402}"/>
              </a:ext>
            </a:extLst>
          </p:cNvPr>
          <p:cNvSpPr>
            <a:spLocks noGrp="1"/>
          </p:cNvSpPr>
          <p:nvPr>
            <p:ph type="title"/>
          </p:nvPr>
        </p:nvSpPr>
        <p:spPr>
          <a:xfrm>
            <a:off x="913795" y="92015"/>
            <a:ext cx="10353761" cy="1326321"/>
          </a:xfrm>
        </p:spPr>
        <p:txBody>
          <a:bodyPr/>
          <a:lstStyle/>
          <a:p>
            <a:r>
              <a:rPr lang="en-US" dirty="0"/>
              <a:t>Capital Planning and FAC Policy</a:t>
            </a:r>
          </a:p>
        </p:txBody>
      </p:sp>
      <p:sp>
        <p:nvSpPr>
          <p:cNvPr id="3" name="Content Placeholder 2">
            <a:extLst>
              <a:ext uri="{FF2B5EF4-FFF2-40B4-BE49-F238E27FC236}">
                <a16:creationId xmlns:a16="http://schemas.microsoft.com/office/drawing/2014/main" id="{E84A80E9-9F6B-0409-542B-70715CAE16FE}"/>
              </a:ext>
            </a:extLst>
          </p:cNvPr>
          <p:cNvSpPr>
            <a:spLocks noGrp="1"/>
          </p:cNvSpPr>
          <p:nvPr>
            <p:ph sz="half" idx="1"/>
          </p:nvPr>
        </p:nvSpPr>
        <p:spPr/>
        <p:txBody>
          <a:bodyPr/>
          <a:lstStyle/>
          <a:p>
            <a:r>
              <a:rPr lang="en-US" dirty="0"/>
              <a:t>Financial Targets and Policy Decisions</a:t>
            </a:r>
          </a:p>
          <a:p>
            <a:r>
              <a:rPr lang="en-US" dirty="0"/>
              <a:t>At what threshold do we consider borrowing? </a:t>
            </a:r>
          </a:p>
          <a:p>
            <a:r>
              <a:rPr lang="en-US" dirty="0"/>
              <a:t>Larger towns have larger thresholds:</a:t>
            </a:r>
          </a:p>
          <a:p>
            <a:r>
              <a:rPr lang="en-US" dirty="0"/>
              <a:t>$250,000 for non-exempt debt and $1,000,000 for debt exclusions</a:t>
            </a:r>
          </a:p>
          <a:p>
            <a:r>
              <a:rPr lang="en-US" dirty="0"/>
              <a:t>Stabilization policy has been successful!</a:t>
            </a:r>
          </a:p>
        </p:txBody>
      </p:sp>
      <p:graphicFrame>
        <p:nvGraphicFramePr>
          <p:cNvPr id="6" name="Content Placeholder 5">
            <a:extLst>
              <a:ext uri="{FF2B5EF4-FFF2-40B4-BE49-F238E27FC236}">
                <a16:creationId xmlns:a16="http://schemas.microsoft.com/office/drawing/2014/main" id="{AD890F22-FA49-8E03-A58F-14703E54021E}"/>
              </a:ext>
            </a:extLst>
          </p:cNvPr>
          <p:cNvGraphicFramePr>
            <a:graphicFrameLocks noGrp="1"/>
          </p:cNvGraphicFramePr>
          <p:nvPr>
            <p:ph sz="half" idx="2"/>
            <p:extLst>
              <p:ext uri="{D42A27DB-BD31-4B8C-83A1-F6EECF244321}">
                <p14:modId xmlns:p14="http://schemas.microsoft.com/office/powerpoint/2010/main" val="1168671572"/>
              </p:ext>
            </p:extLst>
          </p:nvPr>
        </p:nvGraphicFramePr>
        <p:xfrm>
          <a:off x="6823493" y="1932318"/>
          <a:ext cx="5218981" cy="3791786"/>
        </p:xfrm>
        <a:graphic>
          <a:graphicData uri="http://schemas.openxmlformats.org/drawingml/2006/table">
            <a:tbl>
              <a:tblPr>
                <a:tableStyleId>{5C22544A-7EE6-4342-B048-85BDC9FD1C3A}</a:tableStyleId>
              </a:tblPr>
              <a:tblGrid>
                <a:gridCol w="2442927">
                  <a:extLst>
                    <a:ext uri="{9D8B030D-6E8A-4147-A177-3AD203B41FA5}">
                      <a16:colId xmlns:a16="http://schemas.microsoft.com/office/drawing/2014/main" val="2447106684"/>
                    </a:ext>
                  </a:extLst>
                </a:gridCol>
                <a:gridCol w="2776054">
                  <a:extLst>
                    <a:ext uri="{9D8B030D-6E8A-4147-A177-3AD203B41FA5}">
                      <a16:colId xmlns:a16="http://schemas.microsoft.com/office/drawing/2014/main" val="3558133054"/>
                    </a:ext>
                  </a:extLst>
                </a:gridCol>
              </a:tblGrid>
              <a:tr h="208954">
                <a:tc gridSpan="2">
                  <a:txBody>
                    <a:bodyPr/>
                    <a:lstStyle/>
                    <a:p>
                      <a:pPr algn="ctr" fontAlgn="ctr"/>
                      <a:r>
                        <a:rPr lang="en-US" sz="1100" u="none" strike="noStrike" dirty="0">
                          <a:effectLst/>
                        </a:rPr>
                        <a:t>FY 2025 Net Operating Revenues</a:t>
                      </a:r>
                      <a:endParaRPr lang="en-US" sz="1100" b="1" i="0" u="none" strike="noStrike" dirty="0">
                        <a:effectLst/>
                        <a:latin typeface="Calibri" panose="020F0502020204030204" pitchFamily="34" charset="0"/>
                      </a:endParaRPr>
                    </a:p>
                  </a:txBody>
                  <a:tcPr marL="9172" marR="9172" marT="9172" marB="0" anchor="ctr"/>
                </a:tc>
                <a:tc hMerge="1">
                  <a:txBody>
                    <a:bodyPr/>
                    <a:lstStyle/>
                    <a:p>
                      <a:endParaRPr lang="en-US"/>
                    </a:p>
                  </a:txBody>
                  <a:tcPr/>
                </a:tc>
                <a:extLst>
                  <a:ext uri="{0D108BD9-81ED-4DB2-BD59-A6C34878D82A}">
                    <a16:rowId xmlns:a16="http://schemas.microsoft.com/office/drawing/2014/main" val="561877009"/>
                  </a:ext>
                </a:extLst>
              </a:tr>
              <a:tr h="209371">
                <a:tc gridSpan="2">
                  <a:txBody>
                    <a:bodyPr/>
                    <a:lstStyle/>
                    <a:p>
                      <a:pPr algn="ctr" fontAlgn="ctr"/>
                      <a:r>
                        <a:rPr lang="en-US" sz="1100" b="1" i="0" u="none" strike="noStrike" dirty="0">
                          <a:effectLst/>
                          <a:latin typeface="Calibri" panose="020F0502020204030204" pitchFamily="34" charset="0"/>
                        </a:rPr>
                        <a:t> $           23,552,136</a:t>
                      </a:r>
                    </a:p>
                  </a:txBody>
                  <a:tcPr marL="9525" marR="9525" marT="9525" marB="0" anchor="ctr"/>
                </a:tc>
                <a:tc hMerge="1">
                  <a:txBody>
                    <a:bodyPr/>
                    <a:lstStyle/>
                    <a:p>
                      <a:pPr algn="l" fontAlgn="ctr"/>
                      <a:endParaRPr lang="en-US" sz="1100" b="0" i="0" u="none" strike="noStrike" dirty="0">
                        <a:effectLst/>
                        <a:latin typeface="Calibri" panose="020F0502020204030204" pitchFamily="34" charset="0"/>
                      </a:endParaRPr>
                    </a:p>
                  </a:txBody>
                  <a:tcPr marL="9172" marR="9172" marT="9172" marB="0" anchor="ctr"/>
                </a:tc>
                <a:extLst>
                  <a:ext uri="{0D108BD9-81ED-4DB2-BD59-A6C34878D82A}">
                    <a16:rowId xmlns:a16="http://schemas.microsoft.com/office/drawing/2014/main" val="371325644"/>
                  </a:ext>
                </a:extLst>
              </a:tr>
              <a:tr h="580882">
                <a:tc gridSpan="2">
                  <a:txBody>
                    <a:bodyPr/>
                    <a:lstStyle/>
                    <a:p>
                      <a:pPr algn="l" fontAlgn="ctr"/>
                      <a:r>
                        <a:rPr lang="en-US" sz="1200" u="none" strike="noStrike" dirty="0">
                          <a:effectLst/>
                          <a:latin typeface="+mn-lt"/>
                        </a:rPr>
                        <a:t>Road Reconstruction/Municipal Buildings</a:t>
                      </a:r>
                      <a:endParaRPr lang="en-US" sz="1200" b="0" i="0" u="none" strike="noStrike" dirty="0">
                        <a:effectLst/>
                        <a:latin typeface="+mn-lt"/>
                      </a:endParaRPr>
                    </a:p>
                  </a:txBody>
                  <a:tcPr marL="9172" marR="9172" marT="9172" marB="0" anchor="ctr"/>
                </a:tc>
                <a:tc hMerge="1">
                  <a:txBody>
                    <a:bodyPr/>
                    <a:lstStyle/>
                    <a:p>
                      <a:endParaRPr lang="en-US"/>
                    </a:p>
                  </a:txBody>
                  <a:tcPr/>
                </a:tc>
                <a:extLst>
                  <a:ext uri="{0D108BD9-81ED-4DB2-BD59-A6C34878D82A}">
                    <a16:rowId xmlns:a16="http://schemas.microsoft.com/office/drawing/2014/main" val="3723496392"/>
                  </a:ext>
                </a:extLst>
              </a:tr>
              <a:tr h="390722">
                <a:tc>
                  <a:txBody>
                    <a:bodyPr/>
                    <a:lstStyle/>
                    <a:p>
                      <a:pPr algn="r" fontAlgn="ctr"/>
                      <a:r>
                        <a:rPr lang="en-US" sz="1200" b="0" i="0" u="none" strike="noStrike" dirty="0">
                          <a:effectLst/>
                          <a:latin typeface="+mn-lt"/>
                        </a:rPr>
                        <a:t>(Minimum) 1.00%</a:t>
                      </a:r>
                    </a:p>
                  </a:txBody>
                  <a:tcPr marL="9525" marR="9525" marT="9525" marB="0" anchor="ctr"/>
                </a:tc>
                <a:tc>
                  <a:txBody>
                    <a:bodyPr/>
                    <a:lstStyle/>
                    <a:p>
                      <a:pPr algn="l" fontAlgn="ctr"/>
                      <a:r>
                        <a:rPr lang="en-US" sz="1200" b="0" i="0" u="none" strike="noStrike" dirty="0">
                          <a:effectLst/>
                          <a:latin typeface="+mn-lt"/>
                        </a:rPr>
                        <a:t> $            235,521 </a:t>
                      </a:r>
                    </a:p>
                  </a:txBody>
                  <a:tcPr marL="9525" marR="9525" marT="9525" marB="0" anchor="ctr"/>
                </a:tc>
                <a:extLst>
                  <a:ext uri="{0D108BD9-81ED-4DB2-BD59-A6C34878D82A}">
                    <a16:rowId xmlns:a16="http://schemas.microsoft.com/office/drawing/2014/main" val="2929135570"/>
                  </a:ext>
                </a:extLst>
              </a:tr>
              <a:tr h="390722">
                <a:tc>
                  <a:txBody>
                    <a:bodyPr/>
                    <a:lstStyle/>
                    <a:p>
                      <a:pPr algn="r" fontAlgn="ctr"/>
                      <a:r>
                        <a:rPr lang="en-US" sz="1200" b="0" i="0" u="none" strike="noStrike" dirty="0">
                          <a:effectLst/>
                          <a:latin typeface="+mn-lt"/>
                        </a:rPr>
                        <a:t>(Target) 3.00%</a:t>
                      </a:r>
                    </a:p>
                  </a:txBody>
                  <a:tcPr marL="9525" marR="9525" marT="9525" marB="0" anchor="ctr">
                    <a:solidFill>
                      <a:schemeClr val="accent3">
                        <a:lumMod val="20000"/>
                        <a:lumOff val="80000"/>
                      </a:schemeClr>
                    </a:solidFill>
                  </a:tcPr>
                </a:tc>
                <a:tc>
                  <a:txBody>
                    <a:bodyPr/>
                    <a:lstStyle/>
                    <a:p>
                      <a:pPr algn="l" fontAlgn="ctr"/>
                      <a:r>
                        <a:rPr lang="en-US" sz="1200" b="0" i="0" u="none" strike="noStrike" dirty="0">
                          <a:effectLst/>
                          <a:latin typeface="+mn-lt"/>
                        </a:rPr>
                        <a:t> $            706,564 </a:t>
                      </a:r>
                    </a:p>
                  </a:txBody>
                  <a:tcPr marL="9525" marR="9525" marT="9525" marB="0" anchor="ctr">
                    <a:solidFill>
                      <a:schemeClr val="accent3">
                        <a:lumMod val="20000"/>
                        <a:lumOff val="80000"/>
                      </a:schemeClr>
                    </a:solidFill>
                  </a:tcPr>
                </a:tc>
                <a:extLst>
                  <a:ext uri="{0D108BD9-81ED-4DB2-BD59-A6C34878D82A}">
                    <a16:rowId xmlns:a16="http://schemas.microsoft.com/office/drawing/2014/main" val="3253721890"/>
                  </a:ext>
                </a:extLst>
              </a:tr>
              <a:tr h="208954">
                <a:tc gridSpan="2">
                  <a:txBody>
                    <a:bodyPr/>
                    <a:lstStyle/>
                    <a:p>
                      <a:pPr algn="l" fontAlgn="ctr"/>
                      <a:r>
                        <a:rPr lang="en-US" sz="1200" u="none" strike="noStrike" dirty="0">
                          <a:effectLst/>
                          <a:latin typeface="+mn-lt"/>
                        </a:rPr>
                        <a:t>Capital Equipment</a:t>
                      </a:r>
                      <a:endParaRPr lang="en-US" sz="1200" b="0" i="0" u="none" strike="noStrike" dirty="0">
                        <a:effectLst/>
                        <a:latin typeface="+mn-lt"/>
                      </a:endParaRPr>
                    </a:p>
                  </a:txBody>
                  <a:tcPr marL="9172" marR="9172" marT="9172" marB="0" anchor="ctr"/>
                </a:tc>
                <a:tc hMerge="1">
                  <a:txBody>
                    <a:bodyPr/>
                    <a:lstStyle/>
                    <a:p>
                      <a:endParaRPr lang="en-US"/>
                    </a:p>
                  </a:txBody>
                  <a:tcPr/>
                </a:tc>
                <a:extLst>
                  <a:ext uri="{0D108BD9-81ED-4DB2-BD59-A6C34878D82A}">
                    <a16:rowId xmlns:a16="http://schemas.microsoft.com/office/drawing/2014/main" val="3922232474"/>
                  </a:ext>
                </a:extLst>
              </a:tr>
              <a:tr h="390722">
                <a:tc>
                  <a:txBody>
                    <a:bodyPr/>
                    <a:lstStyle/>
                    <a:p>
                      <a:pPr algn="r" fontAlgn="ctr"/>
                      <a:r>
                        <a:rPr lang="en-US" sz="1200" b="0" i="0" u="none" strike="noStrike" dirty="0">
                          <a:effectLst/>
                          <a:latin typeface="+mn-lt"/>
                        </a:rPr>
                        <a:t>(Minimum) 2.00%</a:t>
                      </a:r>
                    </a:p>
                  </a:txBody>
                  <a:tcPr marL="9525" marR="9525" marT="9525" marB="0" anchor="ctr"/>
                </a:tc>
                <a:tc>
                  <a:txBody>
                    <a:bodyPr/>
                    <a:lstStyle/>
                    <a:p>
                      <a:pPr algn="l" fontAlgn="ctr"/>
                      <a:r>
                        <a:rPr lang="en-US" sz="1200" b="0" i="0" u="none" strike="noStrike" dirty="0">
                          <a:effectLst/>
                          <a:latin typeface="+mn-lt"/>
                        </a:rPr>
                        <a:t> $            471,043 </a:t>
                      </a:r>
                    </a:p>
                  </a:txBody>
                  <a:tcPr marL="9525" marR="9525" marT="9525" marB="0" anchor="ctr"/>
                </a:tc>
                <a:extLst>
                  <a:ext uri="{0D108BD9-81ED-4DB2-BD59-A6C34878D82A}">
                    <a16:rowId xmlns:a16="http://schemas.microsoft.com/office/drawing/2014/main" val="1323297802"/>
                  </a:ext>
                </a:extLst>
              </a:tr>
              <a:tr h="390722">
                <a:tc>
                  <a:txBody>
                    <a:bodyPr/>
                    <a:lstStyle/>
                    <a:p>
                      <a:pPr algn="r" fontAlgn="ctr"/>
                      <a:r>
                        <a:rPr lang="en-US" sz="1200" b="0" i="0" u="none" strike="noStrike" dirty="0">
                          <a:effectLst/>
                          <a:latin typeface="+mn-lt"/>
                        </a:rPr>
                        <a:t>(Target) 2.50%</a:t>
                      </a:r>
                    </a:p>
                  </a:txBody>
                  <a:tcPr marL="9525" marR="9525" marT="9525" marB="0" anchor="ctr">
                    <a:solidFill>
                      <a:schemeClr val="accent3">
                        <a:lumMod val="20000"/>
                        <a:lumOff val="80000"/>
                      </a:schemeClr>
                    </a:solidFill>
                  </a:tcPr>
                </a:tc>
                <a:tc>
                  <a:txBody>
                    <a:bodyPr/>
                    <a:lstStyle/>
                    <a:p>
                      <a:pPr algn="l" fontAlgn="ctr"/>
                      <a:r>
                        <a:rPr lang="en-US" sz="1200" b="0" i="0" u="none" strike="noStrike" dirty="0">
                          <a:effectLst/>
                          <a:latin typeface="+mn-lt"/>
                        </a:rPr>
                        <a:t> $            588,803 </a:t>
                      </a:r>
                    </a:p>
                  </a:txBody>
                  <a:tcPr marL="9525" marR="9525" marT="9525" marB="0" anchor="ctr">
                    <a:solidFill>
                      <a:schemeClr val="accent3">
                        <a:lumMod val="20000"/>
                        <a:lumOff val="80000"/>
                      </a:schemeClr>
                    </a:solidFill>
                  </a:tcPr>
                </a:tc>
                <a:extLst>
                  <a:ext uri="{0D108BD9-81ED-4DB2-BD59-A6C34878D82A}">
                    <a16:rowId xmlns:a16="http://schemas.microsoft.com/office/drawing/2014/main" val="2379958071"/>
                  </a:ext>
                </a:extLst>
              </a:tr>
              <a:tr h="239293">
                <a:tc>
                  <a:txBody>
                    <a:bodyPr/>
                    <a:lstStyle/>
                    <a:p>
                      <a:pPr algn="l" fontAlgn="ctr"/>
                      <a:r>
                        <a:rPr lang="en-US" sz="1200" u="none" strike="noStrike">
                          <a:effectLst/>
                          <a:latin typeface="+mn-lt"/>
                        </a:rPr>
                        <a:t>Combined</a:t>
                      </a:r>
                      <a:endParaRPr lang="en-US" sz="1200" b="0" i="0" u="none" strike="noStrike">
                        <a:effectLst/>
                        <a:latin typeface="+mn-lt"/>
                      </a:endParaRPr>
                    </a:p>
                  </a:txBody>
                  <a:tcPr marL="9172" marR="9172" marT="9172" marB="0" anchor="ctr"/>
                </a:tc>
                <a:tc>
                  <a:txBody>
                    <a:bodyPr/>
                    <a:lstStyle/>
                    <a:p>
                      <a:pPr algn="l" fontAlgn="ctr"/>
                      <a:endParaRPr lang="en-US" sz="1200" b="0" i="0" u="none" strike="noStrike" dirty="0">
                        <a:effectLst/>
                        <a:latin typeface="+mn-lt"/>
                      </a:endParaRPr>
                    </a:p>
                  </a:txBody>
                  <a:tcPr marL="9172" marR="9172" marT="9172" marB="0" anchor="ctr"/>
                </a:tc>
                <a:extLst>
                  <a:ext uri="{0D108BD9-81ED-4DB2-BD59-A6C34878D82A}">
                    <a16:rowId xmlns:a16="http://schemas.microsoft.com/office/drawing/2014/main" val="818518871"/>
                  </a:ext>
                </a:extLst>
              </a:tr>
              <a:tr h="390722">
                <a:tc>
                  <a:txBody>
                    <a:bodyPr/>
                    <a:lstStyle/>
                    <a:p>
                      <a:pPr algn="r" fontAlgn="ctr"/>
                      <a:r>
                        <a:rPr lang="en-US" sz="1200" b="0" i="0" u="none" strike="noStrike" dirty="0">
                          <a:effectLst/>
                          <a:latin typeface="+mn-lt"/>
                        </a:rPr>
                        <a:t>(Minimum) 3.00%</a:t>
                      </a:r>
                    </a:p>
                  </a:txBody>
                  <a:tcPr marL="9525" marR="9525" marT="9525" marB="0" anchor="ctr"/>
                </a:tc>
                <a:tc>
                  <a:txBody>
                    <a:bodyPr/>
                    <a:lstStyle/>
                    <a:p>
                      <a:pPr algn="l" fontAlgn="ctr"/>
                      <a:r>
                        <a:rPr lang="en-US" sz="1200" b="0" i="0" u="none" strike="noStrike" dirty="0">
                          <a:effectLst/>
                          <a:latin typeface="+mn-lt"/>
                        </a:rPr>
                        <a:t> $            706,564 </a:t>
                      </a:r>
                    </a:p>
                  </a:txBody>
                  <a:tcPr marL="9525" marR="9525" marT="9525" marB="0" anchor="ctr"/>
                </a:tc>
                <a:extLst>
                  <a:ext uri="{0D108BD9-81ED-4DB2-BD59-A6C34878D82A}">
                    <a16:rowId xmlns:a16="http://schemas.microsoft.com/office/drawing/2014/main" val="1269355231"/>
                  </a:ext>
                </a:extLst>
              </a:tr>
              <a:tr h="390722">
                <a:tc>
                  <a:txBody>
                    <a:bodyPr/>
                    <a:lstStyle/>
                    <a:p>
                      <a:pPr algn="r" fontAlgn="ctr"/>
                      <a:r>
                        <a:rPr lang="en-US" sz="1200" b="0" i="0" u="none" strike="noStrike" dirty="0">
                          <a:effectLst/>
                          <a:latin typeface="+mn-lt"/>
                        </a:rPr>
                        <a:t>(Target) 5.50%</a:t>
                      </a:r>
                    </a:p>
                  </a:txBody>
                  <a:tcPr marL="9525" marR="9525" marT="9525" marB="0" anchor="ctr">
                    <a:solidFill>
                      <a:schemeClr val="accent3">
                        <a:lumMod val="20000"/>
                        <a:lumOff val="80000"/>
                      </a:schemeClr>
                    </a:solidFill>
                  </a:tcPr>
                </a:tc>
                <a:tc>
                  <a:txBody>
                    <a:bodyPr/>
                    <a:lstStyle/>
                    <a:p>
                      <a:pPr algn="l" fontAlgn="ctr"/>
                      <a:r>
                        <a:rPr lang="en-US" sz="1200" b="0" i="0" u="none" strike="noStrike" dirty="0">
                          <a:effectLst/>
                          <a:latin typeface="+mn-lt"/>
                        </a:rPr>
                        <a:t> $        1,295,367 </a:t>
                      </a:r>
                    </a:p>
                  </a:txBody>
                  <a:tcPr marL="9525" marR="9525" marT="9525" marB="0" anchor="ctr">
                    <a:solidFill>
                      <a:schemeClr val="accent3">
                        <a:lumMod val="20000"/>
                        <a:lumOff val="80000"/>
                      </a:schemeClr>
                    </a:solidFill>
                  </a:tcPr>
                </a:tc>
                <a:extLst>
                  <a:ext uri="{0D108BD9-81ED-4DB2-BD59-A6C34878D82A}">
                    <a16:rowId xmlns:a16="http://schemas.microsoft.com/office/drawing/2014/main" val="1656249981"/>
                  </a:ext>
                </a:extLst>
              </a:tr>
            </a:tbl>
          </a:graphicData>
        </a:graphic>
      </p:graphicFrame>
    </p:spTree>
    <p:extLst>
      <p:ext uri="{BB962C8B-B14F-4D97-AF65-F5344CB8AC3E}">
        <p14:creationId xmlns:p14="http://schemas.microsoft.com/office/powerpoint/2010/main" val="251829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E5A69-8302-3EE2-EF3C-5AD1801EA68E}"/>
              </a:ext>
            </a:extLst>
          </p:cNvPr>
          <p:cNvSpPr>
            <a:spLocks noGrp="1"/>
          </p:cNvSpPr>
          <p:nvPr>
            <p:ph type="title"/>
          </p:nvPr>
        </p:nvSpPr>
        <p:spPr>
          <a:xfrm>
            <a:off x="913796" y="160713"/>
            <a:ext cx="10353761" cy="1326321"/>
          </a:xfrm>
        </p:spPr>
        <p:txBody>
          <a:bodyPr/>
          <a:lstStyle/>
          <a:p>
            <a:r>
              <a:rPr lang="en-US" dirty="0"/>
              <a:t>FY 2026 Projected Revenues</a:t>
            </a:r>
          </a:p>
        </p:txBody>
      </p:sp>
      <p:graphicFrame>
        <p:nvGraphicFramePr>
          <p:cNvPr id="5" name="Content Placeholder 4">
            <a:extLst>
              <a:ext uri="{FF2B5EF4-FFF2-40B4-BE49-F238E27FC236}">
                <a16:creationId xmlns:a16="http://schemas.microsoft.com/office/drawing/2014/main" id="{A3AA59D3-83D5-62A0-1494-A7FB07BD08EC}"/>
              </a:ext>
            </a:extLst>
          </p:cNvPr>
          <p:cNvGraphicFramePr>
            <a:graphicFrameLocks noGrp="1"/>
          </p:cNvGraphicFramePr>
          <p:nvPr>
            <p:ph sz="half" idx="1"/>
            <p:extLst>
              <p:ext uri="{D42A27DB-BD31-4B8C-83A1-F6EECF244321}">
                <p14:modId xmlns:p14="http://schemas.microsoft.com/office/powerpoint/2010/main" val="2398807085"/>
              </p:ext>
            </p:extLst>
          </p:nvPr>
        </p:nvGraphicFramePr>
        <p:xfrm>
          <a:off x="387926" y="1203961"/>
          <a:ext cx="11266518" cy="3661756"/>
        </p:xfrm>
        <a:graphic>
          <a:graphicData uri="http://schemas.openxmlformats.org/drawingml/2006/table">
            <a:tbl>
              <a:tblPr firstRow="1" bandRow="1">
                <a:tableStyleId>{5C22544A-7EE6-4342-B048-85BDC9FD1C3A}</a:tableStyleId>
              </a:tblPr>
              <a:tblGrid>
                <a:gridCol w="5633259">
                  <a:extLst>
                    <a:ext uri="{9D8B030D-6E8A-4147-A177-3AD203B41FA5}">
                      <a16:colId xmlns:a16="http://schemas.microsoft.com/office/drawing/2014/main" val="4033059581"/>
                    </a:ext>
                  </a:extLst>
                </a:gridCol>
                <a:gridCol w="5633259">
                  <a:extLst>
                    <a:ext uri="{9D8B030D-6E8A-4147-A177-3AD203B41FA5}">
                      <a16:colId xmlns:a16="http://schemas.microsoft.com/office/drawing/2014/main" val="545607375"/>
                    </a:ext>
                  </a:extLst>
                </a:gridCol>
              </a:tblGrid>
              <a:tr h="544416">
                <a:tc>
                  <a:txBody>
                    <a:bodyPr/>
                    <a:lstStyle/>
                    <a:p>
                      <a:r>
                        <a:rPr lang="en-US" dirty="0"/>
                        <a:t>Totals</a:t>
                      </a:r>
                    </a:p>
                  </a:txBody>
                  <a:tcPr/>
                </a:tc>
                <a:tc>
                  <a:txBody>
                    <a:bodyPr/>
                    <a:lstStyle/>
                    <a:p>
                      <a:endParaRPr lang="en-US" dirty="0"/>
                    </a:p>
                  </a:txBody>
                  <a:tcPr/>
                </a:tc>
                <a:extLst>
                  <a:ext uri="{0D108BD9-81ED-4DB2-BD59-A6C34878D82A}">
                    <a16:rowId xmlns:a16="http://schemas.microsoft.com/office/drawing/2014/main" val="1056772630"/>
                  </a:ext>
                </a:extLst>
              </a:tr>
              <a:tr h="939676">
                <a:tc>
                  <a:txBody>
                    <a:bodyPr/>
                    <a:lstStyle/>
                    <a:p>
                      <a:pPr algn="ctr"/>
                      <a:r>
                        <a:rPr lang="en-US" dirty="0"/>
                        <a:t>Tax Levy and Exclusions</a:t>
                      </a:r>
                    </a:p>
                  </a:txBody>
                  <a:tcPr/>
                </a:tc>
                <a:tc>
                  <a:txBody>
                    <a:bodyPr/>
                    <a:lstStyle/>
                    <a:p>
                      <a:pPr algn="ctr"/>
                      <a:r>
                        <a:rPr lang="en-US" dirty="0"/>
                        <a:t>$17,849,716</a:t>
                      </a:r>
                    </a:p>
                  </a:txBody>
                  <a:tcPr/>
                </a:tc>
                <a:extLst>
                  <a:ext uri="{0D108BD9-81ED-4DB2-BD59-A6C34878D82A}">
                    <a16:rowId xmlns:a16="http://schemas.microsoft.com/office/drawing/2014/main" val="3991565958"/>
                  </a:ext>
                </a:extLst>
              </a:tr>
              <a:tr h="544416">
                <a:tc>
                  <a:txBody>
                    <a:bodyPr/>
                    <a:lstStyle/>
                    <a:p>
                      <a:pPr algn="ctr"/>
                      <a:r>
                        <a:rPr lang="en-US" dirty="0"/>
                        <a:t>State Aid</a:t>
                      </a:r>
                    </a:p>
                  </a:txBody>
                  <a:tcPr/>
                </a:tc>
                <a:tc>
                  <a:txBody>
                    <a:bodyPr/>
                    <a:lstStyle/>
                    <a:p>
                      <a:pPr algn="ctr"/>
                      <a:r>
                        <a:rPr lang="en-US" dirty="0"/>
                        <a:t>$6,089,964</a:t>
                      </a:r>
                    </a:p>
                  </a:txBody>
                  <a:tcPr/>
                </a:tc>
                <a:extLst>
                  <a:ext uri="{0D108BD9-81ED-4DB2-BD59-A6C34878D82A}">
                    <a16:rowId xmlns:a16="http://schemas.microsoft.com/office/drawing/2014/main" val="4277523189"/>
                  </a:ext>
                </a:extLst>
              </a:tr>
              <a:tr h="544416">
                <a:tc>
                  <a:txBody>
                    <a:bodyPr/>
                    <a:lstStyle/>
                    <a:p>
                      <a:pPr algn="ctr"/>
                      <a:r>
                        <a:rPr lang="en-US" dirty="0"/>
                        <a:t>Local Receipts</a:t>
                      </a:r>
                    </a:p>
                  </a:txBody>
                  <a:tcPr/>
                </a:tc>
                <a:tc>
                  <a:txBody>
                    <a:bodyPr/>
                    <a:lstStyle/>
                    <a:p>
                      <a:pPr algn="ctr"/>
                      <a:r>
                        <a:rPr lang="en-US" dirty="0"/>
                        <a:t>$1,594,614</a:t>
                      </a:r>
                    </a:p>
                  </a:txBody>
                  <a:tcPr/>
                </a:tc>
                <a:extLst>
                  <a:ext uri="{0D108BD9-81ED-4DB2-BD59-A6C34878D82A}">
                    <a16:rowId xmlns:a16="http://schemas.microsoft.com/office/drawing/2014/main" val="2474326508"/>
                  </a:ext>
                </a:extLst>
              </a:tr>
              <a:tr h="544416">
                <a:tc>
                  <a:txBody>
                    <a:bodyPr/>
                    <a:lstStyle/>
                    <a:p>
                      <a:pPr algn="ctr"/>
                      <a:r>
                        <a:rPr lang="en-US" dirty="0"/>
                        <a:t>EMS Reserved</a:t>
                      </a:r>
                    </a:p>
                  </a:txBody>
                  <a:tcPr/>
                </a:tc>
                <a:tc>
                  <a:txBody>
                    <a:bodyPr/>
                    <a:lstStyle/>
                    <a:p>
                      <a:pPr algn="ctr"/>
                      <a:r>
                        <a:rPr lang="en-US" dirty="0"/>
                        <a:t>$450,000</a:t>
                      </a:r>
                    </a:p>
                  </a:txBody>
                  <a:tcPr/>
                </a:tc>
                <a:extLst>
                  <a:ext uri="{0D108BD9-81ED-4DB2-BD59-A6C34878D82A}">
                    <a16:rowId xmlns:a16="http://schemas.microsoft.com/office/drawing/2014/main" val="212208099"/>
                  </a:ext>
                </a:extLst>
              </a:tr>
              <a:tr h="544416">
                <a:tc>
                  <a:txBody>
                    <a:bodyPr/>
                    <a:lstStyle/>
                    <a:p>
                      <a:pPr algn="ctr"/>
                      <a:r>
                        <a:rPr lang="en-US" sz="2600" b="1" dirty="0"/>
                        <a:t>Total</a:t>
                      </a:r>
                    </a:p>
                  </a:txBody>
                  <a:tcPr/>
                </a:tc>
                <a:tc>
                  <a:txBody>
                    <a:bodyPr/>
                    <a:lstStyle/>
                    <a:p>
                      <a:pPr algn="ctr"/>
                      <a:r>
                        <a:rPr lang="en-US" sz="2600" b="1" dirty="0"/>
                        <a:t>$25,984,294</a:t>
                      </a:r>
                    </a:p>
                  </a:txBody>
                  <a:tcPr/>
                </a:tc>
                <a:extLst>
                  <a:ext uri="{0D108BD9-81ED-4DB2-BD59-A6C34878D82A}">
                    <a16:rowId xmlns:a16="http://schemas.microsoft.com/office/drawing/2014/main" val="3726300856"/>
                  </a:ext>
                </a:extLst>
              </a:tr>
            </a:tbl>
          </a:graphicData>
        </a:graphic>
      </p:graphicFrame>
      <p:sp>
        <p:nvSpPr>
          <p:cNvPr id="3" name="TextBox 2">
            <a:extLst>
              <a:ext uri="{FF2B5EF4-FFF2-40B4-BE49-F238E27FC236}">
                <a16:creationId xmlns:a16="http://schemas.microsoft.com/office/drawing/2014/main" id="{6EE60EE9-2544-B37E-F56A-0511EE1BE1BE}"/>
              </a:ext>
            </a:extLst>
          </p:cNvPr>
          <p:cNvSpPr txBox="1"/>
          <p:nvPr/>
        </p:nvSpPr>
        <p:spPr>
          <a:xfrm>
            <a:off x="558339" y="5370021"/>
            <a:ext cx="11218025" cy="954107"/>
          </a:xfrm>
          <a:prstGeom prst="rect">
            <a:avLst/>
          </a:prstGeom>
          <a:noFill/>
        </p:spPr>
        <p:txBody>
          <a:bodyPr wrap="square" rtlCol="0">
            <a:spAutoFit/>
          </a:bodyPr>
          <a:lstStyle/>
          <a:p>
            <a:r>
              <a:rPr lang="en-US" sz="2000" b="1" u="sng" dirty="0"/>
              <a:t>*All figures are estimates:</a:t>
            </a:r>
            <a:r>
              <a:rPr lang="en-US" dirty="0"/>
              <a:t> State Aid figures represent flat dollar increases year over year, Local Receipts represent conservative budgeted increases, EMS Reserved Receipts represent no significant increases.</a:t>
            </a:r>
          </a:p>
        </p:txBody>
      </p:sp>
    </p:spTree>
    <p:extLst>
      <p:ext uri="{BB962C8B-B14F-4D97-AF65-F5344CB8AC3E}">
        <p14:creationId xmlns:p14="http://schemas.microsoft.com/office/powerpoint/2010/main" val="2296771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D1B060-1EEA-79D1-3E00-E845C98101A3}"/>
              </a:ext>
            </a:extLst>
          </p:cNvPr>
          <p:cNvSpPr>
            <a:spLocks noGrp="1"/>
          </p:cNvSpPr>
          <p:nvPr>
            <p:ph type="title"/>
          </p:nvPr>
        </p:nvSpPr>
        <p:spPr>
          <a:xfrm>
            <a:off x="913795" y="0"/>
            <a:ext cx="10353761" cy="1326321"/>
          </a:xfrm>
        </p:spPr>
        <p:txBody>
          <a:bodyPr/>
          <a:lstStyle/>
          <a:p>
            <a:r>
              <a:rPr lang="en-US" dirty="0"/>
              <a:t>Year over Year Revenue</a:t>
            </a:r>
          </a:p>
        </p:txBody>
      </p:sp>
      <p:graphicFrame>
        <p:nvGraphicFramePr>
          <p:cNvPr id="6" name="Content Placeholder 5">
            <a:extLst>
              <a:ext uri="{FF2B5EF4-FFF2-40B4-BE49-F238E27FC236}">
                <a16:creationId xmlns:a16="http://schemas.microsoft.com/office/drawing/2014/main" id="{84054480-BC0E-5A52-03AD-CE83C4A56BA4}"/>
              </a:ext>
            </a:extLst>
          </p:cNvPr>
          <p:cNvGraphicFramePr>
            <a:graphicFrameLocks noGrp="1"/>
          </p:cNvGraphicFramePr>
          <p:nvPr>
            <p:ph sz="half" idx="1"/>
            <p:extLst>
              <p:ext uri="{D42A27DB-BD31-4B8C-83A1-F6EECF244321}">
                <p14:modId xmlns:p14="http://schemas.microsoft.com/office/powerpoint/2010/main" val="3705366308"/>
              </p:ext>
            </p:extLst>
          </p:nvPr>
        </p:nvGraphicFramePr>
        <p:xfrm>
          <a:off x="924444" y="936568"/>
          <a:ext cx="10635352" cy="5442064"/>
        </p:xfrm>
        <a:graphic>
          <a:graphicData uri="http://schemas.openxmlformats.org/drawingml/2006/table">
            <a:tbl>
              <a:tblPr firstRow="1" lastRow="1" bandRow="1">
                <a:tableStyleId>{5C22544A-7EE6-4342-B048-85BDC9FD1C3A}</a:tableStyleId>
              </a:tblPr>
              <a:tblGrid>
                <a:gridCol w="2658838">
                  <a:extLst>
                    <a:ext uri="{9D8B030D-6E8A-4147-A177-3AD203B41FA5}">
                      <a16:colId xmlns:a16="http://schemas.microsoft.com/office/drawing/2014/main" val="3408266715"/>
                    </a:ext>
                  </a:extLst>
                </a:gridCol>
                <a:gridCol w="2658838">
                  <a:extLst>
                    <a:ext uri="{9D8B030D-6E8A-4147-A177-3AD203B41FA5}">
                      <a16:colId xmlns:a16="http://schemas.microsoft.com/office/drawing/2014/main" val="2813077593"/>
                    </a:ext>
                  </a:extLst>
                </a:gridCol>
                <a:gridCol w="2658838">
                  <a:extLst>
                    <a:ext uri="{9D8B030D-6E8A-4147-A177-3AD203B41FA5}">
                      <a16:colId xmlns:a16="http://schemas.microsoft.com/office/drawing/2014/main" val="370453154"/>
                    </a:ext>
                  </a:extLst>
                </a:gridCol>
                <a:gridCol w="2658838">
                  <a:extLst>
                    <a:ext uri="{9D8B030D-6E8A-4147-A177-3AD203B41FA5}">
                      <a16:colId xmlns:a16="http://schemas.microsoft.com/office/drawing/2014/main" val="3706926974"/>
                    </a:ext>
                  </a:extLst>
                </a:gridCol>
              </a:tblGrid>
              <a:tr h="680258">
                <a:tc>
                  <a:txBody>
                    <a:bodyPr/>
                    <a:lstStyle/>
                    <a:p>
                      <a:pPr algn="ctr" fontAlgn="ctr"/>
                      <a:r>
                        <a:rPr lang="en-US" sz="2000" b="0" i="0" u="none" strike="noStrike" dirty="0">
                          <a:solidFill>
                            <a:schemeClr val="tx1"/>
                          </a:solidFill>
                          <a:effectLst/>
                          <a:latin typeface="+mn-lt"/>
                        </a:rPr>
                        <a:t> </a:t>
                      </a:r>
                    </a:p>
                  </a:txBody>
                  <a:tcPr marL="4763" marR="4763" marT="4763" marB="0" anchor="ctr"/>
                </a:tc>
                <a:tc>
                  <a:txBody>
                    <a:bodyPr/>
                    <a:lstStyle/>
                    <a:p>
                      <a:pPr algn="ctr" fontAlgn="ctr"/>
                      <a:r>
                        <a:rPr lang="en-US" sz="2000" b="0" i="0" u="none" strike="noStrike" dirty="0">
                          <a:solidFill>
                            <a:schemeClr val="tx1"/>
                          </a:solidFill>
                          <a:effectLst/>
                          <a:latin typeface="+mn-lt"/>
                        </a:rPr>
                        <a:t>FY2025</a:t>
                      </a:r>
                    </a:p>
                  </a:txBody>
                  <a:tcPr marL="4763" marR="4763" marT="4763" marB="0" anchor="ctr"/>
                </a:tc>
                <a:tc>
                  <a:txBody>
                    <a:bodyPr/>
                    <a:lstStyle/>
                    <a:p>
                      <a:pPr algn="ctr" fontAlgn="ctr"/>
                      <a:r>
                        <a:rPr lang="en-US" sz="2000" b="0" i="0" u="none" strike="noStrike" dirty="0">
                          <a:solidFill>
                            <a:schemeClr val="tx1"/>
                          </a:solidFill>
                          <a:effectLst/>
                          <a:latin typeface="+mn-lt"/>
                        </a:rPr>
                        <a:t>Revenue Growth</a:t>
                      </a:r>
                    </a:p>
                  </a:txBody>
                  <a:tcPr marL="4763" marR="4763" marT="4763" marB="0" anchor="ctr"/>
                </a:tc>
                <a:tc>
                  <a:txBody>
                    <a:bodyPr/>
                    <a:lstStyle/>
                    <a:p>
                      <a:pPr algn="ctr" fontAlgn="ctr"/>
                      <a:r>
                        <a:rPr lang="en-US" sz="2000" b="0" i="0" u="none" strike="noStrike" dirty="0">
                          <a:solidFill>
                            <a:schemeClr val="tx1"/>
                          </a:solidFill>
                          <a:effectLst/>
                          <a:latin typeface="+mn-lt"/>
                        </a:rPr>
                        <a:t>FY2026</a:t>
                      </a:r>
                    </a:p>
                  </a:txBody>
                  <a:tcPr marL="4763" marR="4763" marT="4763" marB="0" anchor="ctr"/>
                </a:tc>
                <a:extLst>
                  <a:ext uri="{0D108BD9-81ED-4DB2-BD59-A6C34878D82A}">
                    <a16:rowId xmlns:a16="http://schemas.microsoft.com/office/drawing/2014/main" val="3378568112"/>
                  </a:ext>
                </a:extLst>
              </a:tr>
              <a:tr h="680258">
                <a:tc>
                  <a:txBody>
                    <a:bodyPr/>
                    <a:lstStyle/>
                    <a:p>
                      <a:pPr algn="ctr" fontAlgn="ctr"/>
                      <a:r>
                        <a:rPr lang="en-US" sz="2000" b="0" i="0" u="none" strike="noStrike">
                          <a:solidFill>
                            <a:srgbClr val="000000"/>
                          </a:solidFill>
                          <a:effectLst/>
                          <a:latin typeface="+mn-lt"/>
                        </a:rPr>
                        <a:t>General Levy</a:t>
                      </a:r>
                    </a:p>
                  </a:txBody>
                  <a:tcPr marL="4763" marR="4763" marT="4763" marB="0" anchor="ctr"/>
                </a:tc>
                <a:tc>
                  <a:txBody>
                    <a:bodyPr/>
                    <a:lstStyle/>
                    <a:p>
                      <a:pPr algn="ctr" fontAlgn="ctr"/>
                      <a:r>
                        <a:rPr lang="en-US" sz="2000" b="0" i="0" u="none" strike="noStrike" dirty="0">
                          <a:solidFill>
                            <a:srgbClr val="000000"/>
                          </a:solidFill>
                          <a:effectLst/>
                          <a:latin typeface="+mn-lt"/>
                        </a:rPr>
                        <a:t>$12,164,186</a:t>
                      </a:r>
                    </a:p>
                  </a:txBody>
                  <a:tcPr marL="4763" marR="4763" marT="4763" marB="0" anchor="ctr"/>
                </a:tc>
                <a:tc>
                  <a:txBody>
                    <a:bodyPr/>
                    <a:lstStyle/>
                    <a:p>
                      <a:pPr algn="ctr" fontAlgn="ctr"/>
                      <a:r>
                        <a:rPr lang="en-US" sz="2000" b="0" i="0" u="none" strike="noStrike" dirty="0">
                          <a:solidFill>
                            <a:srgbClr val="000000"/>
                          </a:solidFill>
                          <a:effectLst/>
                          <a:latin typeface="+mn-lt"/>
                        </a:rPr>
                        <a:t>+ $467,729</a:t>
                      </a:r>
                    </a:p>
                  </a:txBody>
                  <a:tcPr marL="4763" marR="4763" marT="4763" marB="0" anchor="ctr"/>
                </a:tc>
                <a:tc>
                  <a:txBody>
                    <a:bodyPr/>
                    <a:lstStyle/>
                    <a:p>
                      <a:pPr algn="ctr" fontAlgn="ctr"/>
                      <a:r>
                        <a:rPr lang="en-US" sz="2000" b="0" i="0" u="none" strike="noStrike">
                          <a:solidFill>
                            <a:srgbClr val="000000"/>
                          </a:solidFill>
                          <a:effectLst/>
                          <a:latin typeface="+mn-lt"/>
                        </a:rPr>
                        <a:t>$12,631,915</a:t>
                      </a:r>
                    </a:p>
                  </a:txBody>
                  <a:tcPr marL="4763" marR="4763" marT="4763" marB="0" anchor="ctr"/>
                </a:tc>
                <a:extLst>
                  <a:ext uri="{0D108BD9-81ED-4DB2-BD59-A6C34878D82A}">
                    <a16:rowId xmlns:a16="http://schemas.microsoft.com/office/drawing/2014/main" val="3209472820"/>
                  </a:ext>
                </a:extLst>
              </a:tr>
              <a:tr h="680258">
                <a:tc>
                  <a:txBody>
                    <a:bodyPr/>
                    <a:lstStyle/>
                    <a:p>
                      <a:pPr algn="ctr" fontAlgn="ctr"/>
                      <a:r>
                        <a:rPr lang="en-US" sz="2000" b="0" i="0" u="none" strike="noStrike">
                          <a:solidFill>
                            <a:srgbClr val="000000"/>
                          </a:solidFill>
                          <a:effectLst/>
                          <a:latin typeface="+mn-lt"/>
                        </a:rPr>
                        <a:t>Debt Exclusions</a:t>
                      </a:r>
                    </a:p>
                  </a:txBody>
                  <a:tcPr marL="4763" marR="4763" marT="4763" marB="0" anchor="ctr"/>
                </a:tc>
                <a:tc>
                  <a:txBody>
                    <a:bodyPr/>
                    <a:lstStyle/>
                    <a:p>
                      <a:pPr algn="ctr" fontAlgn="ctr"/>
                      <a:r>
                        <a:rPr lang="en-US" sz="2000" b="0" i="0" u="none" strike="noStrike" dirty="0">
                          <a:solidFill>
                            <a:srgbClr val="000000"/>
                          </a:solidFill>
                          <a:effectLst/>
                          <a:latin typeface="+mn-lt"/>
                        </a:rPr>
                        <a:t>$1,268,564</a:t>
                      </a:r>
                    </a:p>
                  </a:txBody>
                  <a:tcPr marL="4763" marR="4763" marT="4763" marB="0" anchor="ctr"/>
                </a:tc>
                <a:tc>
                  <a:txBody>
                    <a:bodyPr/>
                    <a:lstStyle/>
                    <a:p>
                      <a:pPr algn="ctr" fontAlgn="ctr"/>
                      <a:r>
                        <a:rPr lang="en-US" sz="2000" b="0" i="0" u="none" strike="noStrike" dirty="0">
                          <a:solidFill>
                            <a:srgbClr val="000000"/>
                          </a:solidFill>
                          <a:effectLst/>
                          <a:latin typeface="+mn-lt"/>
                        </a:rPr>
                        <a:t>+ $912,011</a:t>
                      </a:r>
                    </a:p>
                  </a:txBody>
                  <a:tcPr marL="4763" marR="4763" marT="4763" marB="0" anchor="ctr"/>
                </a:tc>
                <a:tc>
                  <a:txBody>
                    <a:bodyPr/>
                    <a:lstStyle/>
                    <a:p>
                      <a:pPr algn="ctr" fontAlgn="ctr"/>
                      <a:r>
                        <a:rPr lang="en-US" sz="2000" b="0" i="0" u="none" strike="noStrike">
                          <a:solidFill>
                            <a:srgbClr val="000000"/>
                          </a:solidFill>
                          <a:effectLst/>
                          <a:latin typeface="+mn-lt"/>
                        </a:rPr>
                        <a:t>$2,180,575</a:t>
                      </a:r>
                    </a:p>
                  </a:txBody>
                  <a:tcPr marL="4763" marR="4763" marT="4763" marB="0" anchor="ctr"/>
                </a:tc>
                <a:extLst>
                  <a:ext uri="{0D108BD9-81ED-4DB2-BD59-A6C34878D82A}">
                    <a16:rowId xmlns:a16="http://schemas.microsoft.com/office/drawing/2014/main" val="3702409790"/>
                  </a:ext>
                </a:extLst>
              </a:tr>
              <a:tr h="680258">
                <a:tc>
                  <a:txBody>
                    <a:bodyPr/>
                    <a:lstStyle/>
                    <a:p>
                      <a:pPr algn="ctr" fontAlgn="ctr"/>
                      <a:r>
                        <a:rPr lang="en-US" sz="2000" b="0" i="0" u="none" strike="noStrike">
                          <a:solidFill>
                            <a:srgbClr val="000000"/>
                          </a:solidFill>
                          <a:effectLst/>
                          <a:latin typeface="+mn-lt"/>
                        </a:rPr>
                        <a:t>SBRHS Appropriation</a:t>
                      </a:r>
                    </a:p>
                  </a:txBody>
                  <a:tcPr marL="4763" marR="4763" marT="4763" marB="0" anchor="ctr"/>
                </a:tc>
                <a:tc>
                  <a:txBody>
                    <a:bodyPr/>
                    <a:lstStyle/>
                    <a:p>
                      <a:pPr algn="ctr" fontAlgn="ctr"/>
                      <a:r>
                        <a:rPr lang="en-US" sz="2000" b="0" i="0" u="none" strike="noStrike">
                          <a:solidFill>
                            <a:srgbClr val="000000"/>
                          </a:solidFill>
                          <a:effectLst/>
                          <a:latin typeface="+mn-lt"/>
                        </a:rPr>
                        <a:t>$2,747,558</a:t>
                      </a:r>
                    </a:p>
                  </a:txBody>
                  <a:tcPr marL="4763" marR="4763" marT="4763" marB="0" anchor="ctr"/>
                </a:tc>
                <a:tc>
                  <a:txBody>
                    <a:bodyPr/>
                    <a:lstStyle/>
                    <a:p>
                      <a:pPr algn="ctr" fontAlgn="ctr"/>
                      <a:r>
                        <a:rPr lang="en-US" sz="2000" b="0" i="0" u="none" strike="noStrike" dirty="0">
                          <a:solidFill>
                            <a:srgbClr val="000000"/>
                          </a:solidFill>
                          <a:effectLst/>
                          <a:latin typeface="+mn-lt"/>
                        </a:rPr>
                        <a:t>+ $289,667</a:t>
                      </a:r>
                    </a:p>
                  </a:txBody>
                  <a:tcPr marL="4763" marR="4763" marT="4763" marB="0" anchor="ctr"/>
                </a:tc>
                <a:tc>
                  <a:txBody>
                    <a:bodyPr/>
                    <a:lstStyle/>
                    <a:p>
                      <a:pPr algn="ctr" fontAlgn="ctr"/>
                      <a:r>
                        <a:rPr lang="en-US" sz="2000" b="0" i="0" u="none" strike="noStrike" dirty="0">
                          <a:solidFill>
                            <a:srgbClr val="000000"/>
                          </a:solidFill>
                          <a:effectLst/>
                          <a:latin typeface="+mn-lt"/>
                        </a:rPr>
                        <a:t>$3,037,225*</a:t>
                      </a:r>
                    </a:p>
                  </a:txBody>
                  <a:tcPr marL="4763" marR="4763" marT="4763" marB="0" anchor="ctr"/>
                </a:tc>
                <a:extLst>
                  <a:ext uri="{0D108BD9-81ED-4DB2-BD59-A6C34878D82A}">
                    <a16:rowId xmlns:a16="http://schemas.microsoft.com/office/drawing/2014/main" val="2948258553"/>
                  </a:ext>
                </a:extLst>
              </a:tr>
              <a:tr h="680258">
                <a:tc>
                  <a:txBody>
                    <a:bodyPr/>
                    <a:lstStyle/>
                    <a:p>
                      <a:pPr algn="ctr" fontAlgn="ctr"/>
                      <a:r>
                        <a:rPr lang="en-US" sz="2000" b="0" i="0" u="none" strike="noStrike">
                          <a:solidFill>
                            <a:srgbClr val="000000"/>
                          </a:solidFill>
                          <a:effectLst/>
                          <a:latin typeface="+mn-lt"/>
                        </a:rPr>
                        <a:t>State Aid </a:t>
                      </a:r>
                    </a:p>
                  </a:txBody>
                  <a:tcPr marL="4763" marR="4763" marT="4763" marB="0" anchor="ctr"/>
                </a:tc>
                <a:tc>
                  <a:txBody>
                    <a:bodyPr/>
                    <a:lstStyle/>
                    <a:p>
                      <a:pPr algn="ctr" fontAlgn="ctr"/>
                      <a:r>
                        <a:rPr lang="en-US" sz="2000" b="0" i="0" u="none" strike="noStrike">
                          <a:solidFill>
                            <a:srgbClr val="000000"/>
                          </a:solidFill>
                          <a:effectLst/>
                          <a:latin typeface="+mn-lt"/>
                        </a:rPr>
                        <a:t>$5,917,330</a:t>
                      </a:r>
                    </a:p>
                  </a:txBody>
                  <a:tcPr marL="4763" marR="4763" marT="4763" marB="0" anchor="ctr"/>
                </a:tc>
                <a:tc>
                  <a:txBody>
                    <a:bodyPr/>
                    <a:lstStyle/>
                    <a:p>
                      <a:pPr algn="ctr" fontAlgn="ctr"/>
                      <a:r>
                        <a:rPr lang="en-US" sz="2000" b="0" i="0" u="none" strike="noStrike" dirty="0">
                          <a:solidFill>
                            <a:srgbClr val="000000"/>
                          </a:solidFill>
                          <a:effectLst/>
                          <a:latin typeface="+mn-lt"/>
                        </a:rPr>
                        <a:t>+ $172,634</a:t>
                      </a:r>
                    </a:p>
                  </a:txBody>
                  <a:tcPr marL="4763" marR="4763" marT="4763" marB="0" anchor="ctr"/>
                </a:tc>
                <a:tc>
                  <a:txBody>
                    <a:bodyPr/>
                    <a:lstStyle/>
                    <a:p>
                      <a:pPr algn="ctr" fontAlgn="ctr"/>
                      <a:r>
                        <a:rPr lang="en-US" sz="2000" b="0" i="0" u="none" strike="noStrike">
                          <a:solidFill>
                            <a:srgbClr val="000000"/>
                          </a:solidFill>
                          <a:effectLst/>
                          <a:latin typeface="+mn-lt"/>
                        </a:rPr>
                        <a:t>$6,089,964</a:t>
                      </a:r>
                    </a:p>
                  </a:txBody>
                  <a:tcPr marL="4763" marR="4763" marT="4763" marB="0" anchor="ctr"/>
                </a:tc>
                <a:extLst>
                  <a:ext uri="{0D108BD9-81ED-4DB2-BD59-A6C34878D82A}">
                    <a16:rowId xmlns:a16="http://schemas.microsoft.com/office/drawing/2014/main" val="863532706"/>
                  </a:ext>
                </a:extLst>
              </a:tr>
              <a:tr h="680258">
                <a:tc>
                  <a:txBody>
                    <a:bodyPr/>
                    <a:lstStyle/>
                    <a:p>
                      <a:pPr algn="ctr" fontAlgn="ctr"/>
                      <a:r>
                        <a:rPr lang="en-US" sz="2000" b="0" i="0" u="none" strike="noStrike">
                          <a:solidFill>
                            <a:srgbClr val="000000"/>
                          </a:solidFill>
                          <a:effectLst/>
                          <a:latin typeface="+mn-lt"/>
                        </a:rPr>
                        <a:t>Local Receipts</a:t>
                      </a:r>
                    </a:p>
                  </a:txBody>
                  <a:tcPr marL="4763" marR="4763" marT="4763" marB="0" anchor="ctr"/>
                </a:tc>
                <a:tc>
                  <a:txBody>
                    <a:bodyPr/>
                    <a:lstStyle/>
                    <a:p>
                      <a:pPr algn="ctr" fontAlgn="ctr"/>
                      <a:r>
                        <a:rPr lang="en-US" sz="2000" b="0" i="0" u="none" strike="noStrike">
                          <a:solidFill>
                            <a:srgbClr val="000000"/>
                          </a:solidFill>
                          <a:effectLst/>
                          <a:latin typeface="+mn-lt"/>
                        </a:rPr>
                        <a:t>$1,407,720</a:t>
                      </a:r>
                    </a:p>
                  </a:txBody>
                  <a:tcPr marL="4763" marR="4763" marT="4763" marB="0" anchor="ctr"/>
                </a:tc>
                <a:tc>
                  <a:txBody>
                    <a:bodyPr/>
                    <a:lstStyle/>
                    <a:p>
                      <a:pPr algn="ctr" fontAlgn="ctr"/>
                      <a:r>
                        <a:rPr lang="en-US" sz="2000" b="0" i="0" u="none" strike="noStrike" dirty="0">
                          <a:solidFill>
                            <a:srgbClr val="000000"/>
                          </a:solidFill>
                          <a:effectLst/>
                          <a:latin typeface="+mn-lt"/>
                        </a:rPr>
                        <a:t>+ $186,894</a:t>
                      </a:r>
                    </a:p>
                  </a:txBody>
                  <a:tcPr marL="4763" marR="4763" marT="4763" marB="0" anchor="ctr"/>
                </a:tc>
                <a:tc>
                  <a:txBody>
                    <a:bodyPr/>
                    <a:lstStyle/>
                    <a:p>
                      <a:pPr algn="ctr" fontAlgn="ctr"/>
                      <a:r>
                        <a:rPr lang="en-US" sz="2000" b="0" i="0" u="none" strike="noStrike">
                          <a:solidFill>
                            <a:srgbClr val="000000"/>
                          </a:solidFill>
                          <a:effectLst/>
                          <a:latin typeface="+mn-lt"/>
                        </a:rPr>
                        <a:t>$1,594,614</a:t>
                      </a:r>
                    </a:p>
                  </a:txBody>
                  <a:tcPr marL="4763" marR="4763" marT="4763" marB="0" anchor="ctr"/>
                </a:tc>
                <a:extLst>
                  <a:ext uri="{0D108BD9-81ED-4DB2-BD59-A6C34878D82A}">
                    <a16:rowId xmlns:a16="http://schemas.microsoft.com/office/drawing/2014/main" val="1468216333"/>
                  </a:ext>
                </a:extLst>
              </a:tr>
              <a:tr h="680258">
                <a:tc>
                  <a:txBody>
                    <a:bodyPr/>
                    <a:lstStyle/>
                    <a:p>
                      <a:pPr algn="ctr" fontAlgn="ctr"/>
                      <a:r>
                        <a:rPr lang="en-US" sz="2000" b="0" i="0" u="none" strike="noStrike">
                          <a:solidFill>
                            <a:srgbClr val="000000"/>
                          </a:solidFill>
                          <a:effectLst/>
                          <a:latin typeface="+mn-lt"/>
                        </a:rPr>
                        <a:t>EMS Receipts</a:t>
                      </a:r>
                    </a:p>
                  </a:txBody>
                  <a:tcPr marL="4763" marR="4763" marT="4763" marB="0" anchor="ctr"/>
                </a:tc>
                <a:tc>
                  <a:txBody>
                    <a:bodyPr/>
                    <a:lstStyle/>
                    <a:p>
                      <a:pPr algn="ctr" fontAlgn="ctr"/>
                      <a:r>
                        <a:rPr lang="en-US" sz="2000" b="0" i="0" u="none" strike="noStrike">
                          <a:solidFill>
                            <a:srgbClr val="000000"/>
                          </a:solidFill>
                          <a:effectLst/>
                          <a:latin typeface="+mn-lt"/>
                        </a:rPr>
                        <a:t>$450,000</a:t>
                      </a:r>
                    </a:p>
                  </a:txBody>
                  <a:tcPr marL="4763" marR="4763" marT="4763" marB="0" anchor="ctr"/>
                </a:tc>
                <a:tc>
                  <a:txBody>
                    <a:bodyPr/>
                    <a:lstStyle/>
                    <a:p>
                      <a:pPr algn="ctr" fontAlgn="ctr"/>
                      <a:r>
                        <a:rPr lang="en-US" sz="2000" b="0" i="0" u="none" strike="noStrike">
                          <a:solidFill>
                            <a:srgbClr val="000000"/>
                          </a:solidFill>
                          <a:effectLst/>
                          <a:latin typeface="+mn-lt"/>
                        </a:rPr>
                        <a:t>$0</a:t>
                      </a:r>
                    </a:p>
                  </a:txBody>
                  <a:tcPr marL="4763" marR="4763" marT="4763" marB="0" anchor="ctr"/>
                </a:tc>
                <a:tc>
                  <a:txBody>
                    <a:bodyPr/>
                    <a:lstStyle/>
                    <a:p>
                      <a:pPr algn="ctr" fontAlgn="ctr"/>
                      <a:r>
                        <a:rPr lang="en-US" sz="2000" b="0" i="0" u="none" strike="noStrike" dirty="0">
                          <a:solidFill>
                            <a:srgbClr val="000000"/>
                          </a:solidFill>
                          <a:effectLst/>
                          <a:latin typeface="+mn-lt"/>
                        </a:rPr>
                        <a:t>$450,000</a:t>
                      </a:r>
                    </a:p>
                  </a:txBody>
                  <a:tcPr marL="4763" marR="4763" marT="4763" marB="0" anchor="ctr"/>
                </a:tc>
                <a:extLst>
                  <a:ext uri="{0D108BD9-81ED-4DB2-BD59-A6C34878D82A}">
                    <a16:rowId xmlns:a16="http://schemas.microsoft.com/office/drawing/2014/main" val="4013445716"/>
                  </a:ext>
                </a:extLst>
              </a:tr>
              <a:tr h="680258">
                <a:tc>
                  <a:txBody>
                    <a:bodyPr/>
                    <a:lstStyle/>
                    <a:p>
                      <a:pPr algn="ctr" fontAlgn="ctr"/>
                      <a:r>
                        <a:rPr lang="en-US" sz="2000" b="0" i="0" u="none" strike="noStrike" dirty="0">
                          <a:solidFill>
                            <a:schemeClr val="tx1"/>
                          </a:solidFill>
                          <a:effectLst/>
                          <a:latin typeface="+mn-lt"/>
                        </a:rPr>
                        <a:t>Totals</a:t>
                      </a:r>
                    </a:p>
                  </a:txBody>
                  <a:tcPr marL="4763" marR="4763" marT="4763" marB="0" anchor="ctr"/>
                </a:tc>
                <a:tc>
                  <a:txBody>
                    <a:bodyPr/>
                    <a:lstStyle/>
                    <a:p>
                      <a:pPr algn="ctr" fontAlgn="ctr"/>
                      <a:r>
                        <a:rPr lang="en-US" sz="2000" b="0" i="0" u="none" strike="noStrike" dirty="0">
                          <a:solidFill>
                            <a:schemeClr val="tx1"/>
                          </a:solidFill>
                          <a:effectLst/>
                          <a:latin typeface="+mn-lt"/>
                        </a:rPr>
                        <a:t>$23,955,358</a:t>
                      </a:r>
                    </a:p>
                  </a:txBody>
                  <a:tcPr marL="4763" marR="4763" marT="4763" marB="0" anchor="ctr"/>
                </a:tc>
                <a:tc>
                  <a:txBody>
                    <a:bodyPr/>
                    <a:lstStyle/>
                    <a:p>
                      <a:pPr algn="ctr" fontAlgn="ctr"/>
                      <a:r>
                        <a:rPr lang="en-US" sz="2000" b="0" i="0" u="none" strike="noStrike" dirty="0">
                          <a:solidFill>
                            <a:schemeClr val="tx1"/>
                          </a:solidFill>
                          <a:effectLst/>
                          <a:latin typeface="+mn-lt"/>
                        </a:rPr>
                        <a:t>+ $2,028,936</a:t>
                      </a:r>
                    </a:p>
                  </a:txBody>
                  <a:tcPr marL="4763" marR="4763" marT="4763" marB="0" anchor="ctr"/>
                </a:tc>
                <a:tc>
                  <a:txBody>
                    <a:bodyPr/>
                    <a:lstStyle/>
                    <a:p>
                      <a:pPr algn="ctr" fontAlgn="ctr"/>
                      <a:r>
                        <a:rPr lang="en-US" sz="2000" b="0" i="0" u="none" strike="noStrike" dirty="0">
                          <a:solidFill>
                            <a:schemeClr val="tx1"/>
                          </a:solidFill>
                          <a:effectLst/>
                          <a:latin typeface="+mn-lt"/>
                        </a:rPr>
                        <a:t>$25,984,294</a:t>
                      </a:r>
                    </a:p>
                  </a:txBody>
                  <a:tcPr marL="4763" marR="4763" marT="4763" marB="0" anchor="ctr"/>
                </a:tc>
                <a:extLst>
                  <a:ext uri="{0D108BD9-81ED-4DB2-BD59-A6C34878D82A}">
                    <a16:rowId xmlns:a16="http://schemas.microsoft.com/office/drawing/2014/main" val="539834764"/>
                  </a:ext>
                </a:extLst>
              </a:tr>
            </a:tbl>
          </a:graphicData>
        </a:graphic>
      </p:graphicFrame>
      <p:sp>
        <p:nvSpPr>
          <p:cNvPr id="7" name="TextBox 6">
            <a:extLst>
              <a:ext uri="{FF2B5EF4-FFF2-40B4-BE49-F238E27FC236}">
                <a16:creationId xmlns:a16="http://schemas.microsoft.com/office/drawing/2014/main" id="{9AFC6DE6-58B4-B97F-C812-07358F23874C}"/>
              </a:ext>
            </a:extLst>
          </p:cNvPr>
          <p:cNvSpPr txBox="1"/>
          <p:nvPr/>
        </p:nvSpPr>
        <p:spPr>
          <a:xfrm>
            <a:off x="913795" y="6454432"/>
            <a:ext cx="10874087" cy="369332"/>
          </a:xfrm>
          <a:prstGeom prst="rect">
            <a:avLst/>
          </a:prstGeom>
          <a:noFill/>
        </p:spPr>
        <p:txBody>
          <a:bodyPr wrap="square" rtlCol="0">
            <a:spAutoFit/>
          </a:bodyPr>
          <a:lstStyle/>
          <a:p>
            <a:r>
              <a:rPr lang="en-US" dirty="0"/>
              <a:t>*Contingent on assessment, this figure represents the maximum which can be raised in FY2026</a:t>
            </a:r>
          </a:p>
        </p:txBody>
      </p:sp>
    </p:spTree>
    <p:extLst>
      <p:ext uri="{BB962C8B-B14F-4D97-AF65-F5344CB8AC3E}">
        <p14:creationId xmlns:p14="http://schemas.microsoft.com/office/powerpoint/2010/main" val="833880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F7B6C-F4B6-E00C-D5C3-6013B06BCCB1}"/>
              </a:ext>
            </a:extLst>
          </p:cNvPr>
          <p:cNvSpPr>
            <a:spLocks noGrp="1"/>
          </p:cNvSpPr>
          <p:nvPr>
            <p:ph type="title"/>
          </p:nvPr>
        </p:nvSpPr>
        <p:spPr/>
        <p:txBody>
          <a:bodyPr/>
          <a:lstStyle/>
          <a:p>
            <a:r>
              <a:rPr lang="en-US" dirty="0"/>
              <a:t>Property Tax Levy</a:t>
            </a:r>
          </a:p>
        </p:txBody>
      </p:sp>
      <p:sp>
        <p:nvSpPr>
          <p:cNvPr id="3" name="Content Placeholder 2">
            <a:extLst>
              <a:ext uri="{FF2B5EF4-FFF2-40B4-BE49-F238E27FC236}">
                <a16:creationId xmlns:a16="http://schemas.microsoft.com/office/drawing/2014/main" id="{6B39CA80-4052-BE50-FB54-7C039B280CF9}"/>
              </a:ext>
            </a:extLst>
          </p:cNvPr>
          <p:cNvSpPr>
            <a:spLocks noGrp="1"/>
          </p:cNvSpPr>
          <p:nvPr>
            <p:ph sz="half" idx="1"/>
          </p:nvPr>
        </p:nvSpPr>
        <p:spPr/>
        <p:txBody>
          <a:bodyPr/>
          <a:lstStyle/>
          <a:p>
            <a:r>
              <a:rPr lang="en-US" dirty="0"/>
              <a:t>What is the property tax levy?</a:t>
            </a:r>
          </a:p>
          <a:p>
            <a:r>
              <a:rPr lang="en-US" dirty="0"/>
              <a:t>Largest source of local government revenue </a:t>
            </a:r>
          </a:p>
          <a:p>
            <a:r>
              <a:rPr lang="en-US" dirty="0"/>
              <a:t>Raised from real and personal property taxation</a:t>
            </a:r>
          </a:p>
          <a:p>
            <a:r>
              <a:rPr lang="en-US" dirty="0"/>
              <a:t>Includes levy, 2.5% increase, new growth, Regional School District overrides and debt exclusions</a:t>
            </a:r>
          </a:p>
        </p:txBody>
      </p:sp>
      <p:graphicFrame>
        <p:nvGraphicFramePr>
          <p:cNvPr id="5" name="Content Placeholder 4">
            <a:extLst>
              <a:ext uri="{FF2B5EF4-FFF2-40B4-BE49-F238E27FC236}">
                <a16:creationId xmlns:a16="http://schemas.microsoft.com/office/drawing/2014/main" id="{F98E12D1-3E63-EFCA-EE45-09BCEC299902}"/>
              </a:ext>
            </a:extLst>
          </p:cNvPr>
          <p:cNvGraphicFramePr>
            <a:graphicFrameLocks noGrp="1"/>
          </p:cNvGraphicFramePr>
          <p:nvPr>
            <p:ph sz="half" idx="2"/>
            <p:extLst>
              <p:ext uri="{D42A27DB-BD31-4B8C-83A1-F6EECF244321}">
                <p14:modId xmlns:p14="http://schemas.microsoft.com/office/powerpoint/2010/main" val="1440785842"/>
              </p:ext>
            </p:extLst>
          </p:nvPr>
        </p:nvGraphicFramePr>
        <p:xfrm>
          <a:off x="6172203" y="2088319"/>
          <a:ext cx="5848002" cy="3426548"/>
        </p:xfrm>
        <a:graphic>
          <a:graphicData uri="http://schemas.openxmlformats.org/drawingml/2006/table">
            <a:tbl>
              <a:tblPr firstRow="1" bandRow="1">
                <a:tableStyleId>{5C22544A-7EE6-4342-B048-85BDC9FD1C3A}</a:tableStyleId>
              </a:tblPr>
              <a:tblGrid>
                <a:gridCol w="1949334">
                  <a:extLst>
                    <a:ext uri="{9D8B030D-6E8A-4147-A177-3AD203B41FA5}">
                      <a16:colId xmlns:a16="http://schemas.microsoft.com/office/drawing/2014/main" val="2737630918"/>
                    </a:ext>
                  </a:extLst>
                </a:gridCol>
                <a:gridCol w="1949334">
                  <a:extLst>
                    <a:ext uri="{9D8B030D-6E8A-4147-A177-3AD203B41FA5}">
                      <a16:colId xmlns:a16="http://schemas.microsoft.com/office/drawing/2014/main" val="790515978"/>
                    </a:ext>
                  </a:extLst>
                </a:gridCol>
                <a:gridCol w="1949334">
                  <a:extLst>
                    <a:ext uri="{9D8B030D-6E8A-4147-A177-3AD203B41FA5}">
                      <a16:colId xmlns:a16="http://schemas.microsoft.com/office/drawing/2014/main" val="1195282457"/>
                    </a:ext>
                  </a:extLst>
                </a:gridCol>
              </a:tblGrid>
              <a:tr h="856637">
                <a:tc gridSpan="3">
                  <a:txBody>
                    <a:bodyPr/>
                    <a:lstStyle/>
                    <a:p>
                      <a:pPr algn="ctr"/>
                      <a:r>
                        <a:rPr lang="en-US" sz="2600" dirty="0"/>
                        <a:t>Single Family Averages (FY2025)</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1683073010"/>
                  </a:ext>
                </a:extLst>
              </a:tr>
              <a:tr h="856637">
                <a:tc>
                  <a:txBody>
                    <a:bodyPr/>
                    <a:lstStyle/>
                    <a:p>
                      <a:pPr algn="ctr"/>
                      <a:endParaRPr lang="en-US" dirty="0"/>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a:t>Berkley</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tc>
                  <a:txBody>
                    <a:bodyPr/>
                    <a:lstStyle/>
                    <a:p>
                      <a:pPr algn="ctr"/>
                      <a:r>
                        <a:rPr lang="en-US" dirty="0"/>
                        <a:t>Statewide*</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2540825249"/>
                  </a:ext>
                </a:extLst>
              </a:tr>
              <a:tr h="856637">
                <a:tc>
                  <a:txBody>
                    <a:bodyPr/>
                    <a:lstStyle/>
                    <a:p>
                      <a:pPr algn="ctr"/>
                      <a:r>
                        <a:rPr lang="en-US" dirty="0"/>
                        <a:t>Tax Bill</a:t>
                      </a:r>
                    </a:p>
                  </a:txBody>
                  <a:tcPr anchor="ctr">
                    <a:lnT w="38100" cmpd="sng">
                      <a:noFill/>
                    </a:lnT>
                  </a:tcPr>
                </a:tc>
                <a:tc>
                  <a:txBody>
                    <a:bodyPr/>
                    <a:lstStyle/>
                    <a:p>
                      <a:pPr algn="ctr"/>
                      <a:r>
                        <a:rPr lang="en-US" dirty="0"/>
                        <a:t>$6,534</a:t>
                      </a:r>
                    </a:p>
                  </a:txBody>
                  <a:tcPr anchor="ctr">
                    <a:lnT w="38100" cmpd="sng">
                      <a:noFill/>
                    </a:lnT>
                  </a:tcPr>
                </a:tc>
                <a:tc>
                  <a:txBody>
                    <a:bodyPr/>
                    <a:lstStyle/>
                    <a:p>
                      <a:pPr algn="ctr"/>
                      <a:r>
                        <a:rPr lang="en-US" dirty="0"/>
                        <a:t>$7,873</a:t>
                      </a:r>
                    </a:p>
                  </a:txBody>
                  <a:tcPr anchor="ctr">
                    <a:lnT w="38100" cmpd="sng">
                      <a:noFill/>
                    </a:lnT>
                  </a:tcPr>
                </a:tc>
                <a:extLst>
                  <a:ext uri="{0D108BD9-81ED-4DB2-BD59-A6C34878D82A}">
                    <a16:rowId xmlns:a16="http://schemas.microsoft.com/office/drawing/2014/main" val="3462880284"/>
                  </a:ext>
                </a:extLst>
              </a:tr>
              <a:tr h="856637">
                <a:tc>
                  <a:txBody>
                    <a:bodyPr/>
                    <a:lstStyle/>
                    <a:p>
                      <a:pPr algn="ctr"/>
                      <a:r>
                        <a:rPr lang="en-US" dirty="0"/>
                        <a:t>Residential Value</a:t>
                      </a:r>
                    </a:p>
                  </a:txBody>
                  <a:tcPr anchor="ctr"/>
                </a:tc>
                <a:tc>
                  <a:txBody>
                    <a:bodyPr/>
                    <a:lstStyle/>
                    <a:p>
                      <a:pPr algn="ctr"/>
                      <a:r>
                        <a:rPr lang="en-US" dirty="0"/>
                        <a:t>$544,048</a:t>
                      </a:r>
                    </a:p>
                  </a:txBody>
                  <a:tcPr anchor="ctr"/>
                </a:tc>
                <a:tc>
                  <a:txBody>
                    <a:bodyPr/>
                    <a:lstStyle/>
                    <a:p>
                      <a:pPr algn="ctr"/>
                      <a:r>
                        <a:rPr lang="en-US" dirty="0"/>
                        <a:t>$714,250</a:t>
                      </a:r>
                    </a:p>
                  </a:txBody>
                  <a:tcPr anchor="ctr"/>
                </a:tc>
                <a:extLst>
                  <a:ext uri="{0D108BD9-81ED-4DB2-BD59-A6C34878D82A}">
                    <a16:rowId xmlns:a16="http://schemas.microsoft.com/office/drawing/2014/main" val="891685386"/>
                  </a:ext>
                </a:extLst>
              </a:tr>
            </a:tbl>
          </a:graphicData>
        </a:graphic>
      </p:graphicFrame>
      <p:sp>
        <p:nvSpPr>
          <p:cNvPr id="6" name="TextBox 5">
            <a:extLst>
              <a:ext uri="{FF2B5EF4-FFF2-40B4-BE49-F238E27FC236}">
                <a16:creationId xmlns:a16="http://schemas.microsoft.com/office/drawing/2014/main" id="{6B081015-1F74-B7E0-3F86-0471D8258355}"/>
              </a:ext>
            </a:extLst>
          </p:cNvPr>
          <p:cNvSpPr txBox="1"/>
          <p:nvPr/>
        </p:nvSpPr>
        <p:spPr>
          <a:xfrm>
            <a:off x="6172203" y="5514867"/>
            <a:ext cx="4875053" cy="369332"/>
          </a:xfrm>
          <a:prstGeom prst="rect">
            <a:avLst/>
          </a:prstGeom>
          <a:noFill/>
        </p:spPr>
        <p:txBody>
          <a:bodyPr wrap="none" rtlCol="0">
            <a:spAutoFit/>
          </a:bodyPr>
          <a:lstStyle/>
          <a:p>
            <a:r>
              <a:rPr lang="en-US" dirty="0"/>
              <a:t>*Based on 338 of 351 communities reporting</a:t>
            </a:r>
          </a:p>
        </p:txBody>
      </p:sp>
    </p:spTree>
    <p:extLst>
      <p:ext uri="{BB962C8B-B14F-4D97-AF65-F5344CB8AC3E}">
        <p14:creationId xmlns:p14="http://schemas.microsoft.com/office/powerpoint/2010/main" val="3001393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DF85E-04F1-33BF-3649-1FB120D638CE}"/>
              </a:ext>
            </a:extLst>
          </p:cNvPr>
          <p:cNvSpPr>
            <a:spLocks noGrp="1"/>
          </p:cNvSpPr>
          <p:nvPr>
            <p:ph type="title"/>
          </p:nvPr>
        </p:nvSpPr>
        <p:spPr>
          <a:xfrm>
            <a:off x="924444" y="266007"/>
            <a:ext cx="10353761" cy="1326321"/>
          </a:xfrm>
        </p:spPr>
        <p:txBody>
          <a:bodyPr/>
          <a:lstStyle/>
          <a:p>
            <a:r>
              <a:rPr lang="en-US" dirty="0"/>
              <a:t>FY 2026 General Tax Levy </a:t>
            </a:r>
          </a:p>
        </p:txBody>
      </p:sp>
      <p:sp>
        <p:nvSpPr>
          <p:cNvPr id="6" name="TextBox 5">
            <a:extLst>
              <a:ext uri="{FF2B5EF4-FFF2-40B4-BE49-F238E27FC236}">
                <a16:creationId xmlns:a16="http://schemas.microsoft.com/office/drawing/2014/main" id="{E06D9129-E4E7-B642-EA5F-5EB3B3080081}"/>
              </a:ext>
            </a:extLst>
          </p:cNvPr>
          <p:cNvSpPr txBox="1"/>
          <p:nvPr/>
        </p:nvSpPr>
        <p:spPr>
          <a:xfrm>
            <a:off x="764772" y="1524001"/>
            <a:ext cx="10813732" cy="1938992"/>
          </a:xfrm>
          <a:prstGeom prst="rect">
            <a:avLst/>
          </a:prstGeom>
          <a:noFill/>
        </p:spPr>
        <p:txBody>
          <a:bodyPr wrap="square" rtlCol="0">
            <a:spAutoFit/>
          </a:bodyPr>
          <a:lstStyle/>
          <a:p>
            <a:pPr marL="457200" indent="-457200">
              <a:buFontTx/>
              <a:buChar char="-"/>
            </a:pPr>
            <a:r>
              <a:rPr lang="en-US" sz="3000" dirty="0"/>
              <a:t>Previous Fiscal Year’s Levy multiplied by (2.5%)</a:t>
            </a:r>
          </a:p>
          <a:p>
            <a:pPr marL="457200" indent="-457200">
              <a:buFontTx/>
              <a:buChar char="-"/>
            </a:pPr>
            <a:r>
              <a:rPr lang="en-US" sz="3000" dirty="0"/>
              <a:t>Includes new growth estimates to create the new General Levy</a:t>
            </a:r>
          </a:p>
          <a:p>
            <a:pPr marL="457200" indent="-457200">
              <a:buFontTx/>
              <a:buChar char="-"/>
            </a:pPr>
            <a:r>
              <a:rPr lang="en-US" sz="3000" dirty="0"/>
              <a:t>Raised from real and personal property taxes</a:t>
            </a:r>
          </a:p>
        </p:txBody>
      </p:sp>
      <p:graphicFrame>
        <p:nvGraphicFramePr>
          <p:cNvPr id="7" name="Table 6">
            <a:extLst>
              <a:ext uri="{FF2B5EF4-FFF2-40B4-BE49-F238E27FC236}">
                <a16:creationId xmlns:a16="http://schemas.microsoft.com/office/drawing/2014/main" id="{609C9394-3BCE-37AF-0C40-8E7D855B0287}"/>
              </a:ext>
            </a:extLst>
          </p:cNvPr>
          <p:cNvGraphicFramePr>
            <a:graphicFrameLocks noGrp="1"/>
          </p:cNvGraphicFramePr>
          <p:nvPr>
            <p:extLst>
              <p:ext uri="{D42A27DB-BD31-4B8C-83A1-F6EECF244321}">
                <p14:modId xmlns:p14="http://schemas.microsoft.com/office/powerpoint/2010/main" val="63296039"/>
              </p:ext>
            </p:extLst>
          </p:nvPr>
        </p:nvGraphicFramePr>
        <p:xfrm>
          <a:off x="1211811" y="3717788"/>
          <a:ext cx="10204336" cy="2403663"/>
        </p:xfrm>
        <a:graphic>
          <a:graphicData uri="http://schemas.openxmlformats.org/drawingml/2006/table">
            <a:tbl>
              <a:tblPr firstRow="1" bandRow="1">
                <a:tableStyleId>{5C22544A-7EE6-4342-B048-85BDC9FD1C3A}</a:tableStyleId>
              </a:tblPr>
              <a:tblGrid>
                <a:gridCol w="5102168">
                  <a:extLst>
                    <a:ext uri="{9D8B030D-6E8A-4147-A177-3AD203B41FA5}">
                      <a16:colId xmlns:a16="http://schemas.microsoft.com/office/drawing/2014/main" val="550477259"/>
                    </a:ext>
                  </a:extLst>
                </a:gridCol>
                <a:gridCol w="5102168">
                  <a:extLst>
                    <a:ext uri="{9D8B030D-6E8A-4147-A177-3AD203B41FA5}">
                      <a16:colId xmlns:a16="http://schemas.microsoft.com/office/drawing/2014/main" val="2345084588"/>
                    </a:ext>
                  </a:extLst>
                </a:gridCol>
              </a:tblGrid>
              <a:tr h="701126">
                <a:tc>
                  <a:txBody>
                    <a:bodyPr/>
                    <a:lstStyle/>
                    <a:p>
                      <a:pPr algn="ctr"/>
                      <a:r>
                        <a:rPr lang="en-US" sz="1800" dirty="0">
                          <a:latin typeface="+mn-lt"/>
                        </a:rPr>
                        <a:t>FY2025 General Levy</a:t>
                      </a:r>
                    </a:p>
                  </a:txBody>
                  <a:tcPr anchor="ctr"/>
                </a:tc>
                <a:tc>
                  <a:txBody>
                    <a:bodyPr/>
                    <a:lstStyle/>
                    <a:p>
                      <a:pPr algn="ctr" fontAlgn="b"/>
                      <a:r>
                        <a:rPr lang="en-US" sz="1800" b="1" i="0" u="none" strike="noStrike" dirty="0">
                          <a:solidFill>
                            <a:schemeClr val="tx1"/>
                          </a:solidFill>
                          <a:effectLst/>
                          <a:latin typeface="+mn-lt"/>
                          <a:cs typeface="Times New Roman" panose="02020603050405020304" pitchFamily="18" charset="0"/>
                        </a:rPr>
                        <a:t> $       12,167,722 </a:t>
                      </a:r>
                    </a:p>
                  </a:txBody>
                  <a:tcPr marL="4763" marR="4763" marT="4763" marB="0" anchor="ctr"/>
                </a:tc>
                <a:extLst>
                  <a:ext uri="{0D108BD9-81ED-4DB2-BD59-A6C34878D82A}">
                    <a16:rowId xmlns:a16="http://schemas.microsoft.com/office/drawing/2014/main" val="4084827702"/>
                  </a:ext>
                </a:extLst>
              </a:tr>
              <a:tr h="701126">
                <a:tc>
                  <a:txBody>
                    <a:bodyPr/>
                    <a:lstStyle/>
                    <a:p>
                      <a:pPr algn="ctr"/>
                      <a:r>
                        <a:rPr lang="en-US" sz="1800" dirty="0">
                          <a:latin typeface="+mn-lt"/>
                        </a:rPr>
                        <a:t>Prop 2.5 Increase</a:t>
                      </a:r>
                    </a:p>
                  </a:txBody>
                  <a:tcPr anchor="ctr"/>
                </a:tc>
                <a:tc>
                  <a:txBody>
                    <a:bodyPr/>
                    <a:lstStyle/>
                    <a:p>
                      <a:pPr algn="ctr" fontAlgn="b"/>
                      <a:r>
                        <a:rPr lang="en-US" sz="1800" b="0" i="0" u="none" strike="noStrike" dirty="0">
                          <a:solidFill>
                            <a:srgbClr val="000000"/>
                          </a:solidFill>
                          <a:effectLst/>
                          <a:latin typeface="+mn-lt"/>
                          <a:cs typeface="Times New Roman" panose="02020603050405020304" pitchFamily="18" charset="0"/>
                        </a:rPr>
                        <a:t>$            304,193 </a:t>
                      </a:r>
                    </a:p>
                  </a:txBody>
                  <a:tcPr marL="4763" marR="4763" marT="4763" marB="0" anchor="ctr"/>
                </a:tc>
                <a:extLst>
                  <a:ext uri="{0D108BD9-81ED-4DB2-BD59-A6C34878D82A}">
                    <a16:rowId xmlns:a16="http://schemas.microsoft.com/office/drawing/2014/main" val="921432921"/>
                  </a:ext>
                </a:extLst>
              </a:tr>
              <a:tr h="610200">
                <a:tc>
                  <a:txBody>
                    <a:bodyPr/>
                    <a:lstStyle/>
                    <a:p>
                      <a:pPr algn="ctr"/>
                      <a:r>
                        <a:rPr lang="en-US" sz="1800" dirty="0">
                          <a:latin typeface="+mn-lt"/>
                        </a:rPr>
                        <a:t>New Growth (estimated)</a:t>
                      </a:r>
                    </a:p>
                  </a:txBody>
                  <a:tcPr anchor="ct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800" b="0" i="0" u="none" strike="noStrike" dirty="0">
                          <a:solidFill>
                            <a:srgbClr val="000000"/>
                          </a:solidFill>
                          <a:effectLst/>
                          <a:latin typeface="+mn-lt"/>
                          <a:cs typeface="Times New Roman" panose="02020603050405020304" pitchFamily="18" charset="0"/>
                        </a:rPr>
                        <a:t> $            160,000 </a:t>
                      </a:r>
                    </a:p>
                    <a:p>
                      <a:pPr algn="ctr" fontAlgn="b"/>
                      <a:r>
                        <a:rPr lang="en-US" sz="1800" b="0" i="0" u="none" strike="noStrike" dirty="0">
                          <a:solidFill>
                            <a:srgbClr val="000000"/>
                          </a:solidFill>
                          <a:effectLst/>
                          <a:latin typeface="+mn-lt"/>
                          <a:cs typeface="Times New Roman" panose="02020603050405020304" pitchFamily="18" charset="0"/>
                        </a:rPr>
                        <a:t> </a:t>
                      </a:r>
                    </a:p>
                  </a:txBody>
                  <a:tcPr marL="4763" marR="4763" marT="4763" marB="0" anchor="ctr"/>
                </a:tc>
                <a:extLst>
                  <a:ext uri="{0D108BD9-81ED-4DB2-BD59-A6C34878D82A}">
                    <a16:rowId xmlns:a16="http://schemas.microsoft.com/office/drawing/2014/main" val="2817158050"/>
                  </a:ext>
                </a:extLst>
              </a:tr>
              <a:tr h="391211">
                <a:tc>
                  <a:txBody>
                    <a:bodyPr/>
                    <a:lstStyle/>
                    <a:p>
                      <a:pPr algn="ctr"/>
                      <a:r>
                        <a:rPr lang="en-US" sz="1800" b="1" dirty="0">
                          <a:solidFill>
                            <a:schemeClr val="tx1"/>
                          </a:solidFill>
                          <a:latin typeface="+mn-lt"/>
                        </a:rPr>
                        <a:t>FY2026 General Levy</a:t>
                      </a:r>
                    </a:p>
                  </a:txBody>
                  <a:tcPr anchor="ctr">
                    <a:solidFill>
                      <a:schemeClr val="accent1"/>
                    </a:solidFill>
                  </a:tcPr>
                </a:tc>
                <a:tc>
                  <a:txBody>
                    <a:bodyPr/>
                    <a:lstStyle/>
                    <a:p>
                      <a:pPr algn="ctr" fontAlgn="b"/>
                      <a:r>
                        <a:rPr lang="en-US" sz="1800" b="1" i="0" u="none" strike="noStrike" dirty="0">
                          <a:solidFill>
                            <a:schemeClr val="tx1"/>
                          </a:solidFill>
                          <a:effectLst/>
                          <a:latin typeface="+mn-lt"/>
                          <a:cs typeface="Times New Roman" panose="02020603050405020304" pitchFamily="18" charset="0"/>
                        </a:rPr>
                        <a:t> $         12,631,915 </a:t>
                      </a:r>
                    </a:p>
                  </a:txBody>
                  <a:tcPr marL="4763" marR="4763" marT="4763" marB="0" anchor="ctr">
                    <a:solidFill>
                      <a:schemeClr val="accent1"/>
                    </a:solidFill>
                  </a:tcPr>
                </a:tc>
                <a:extLst>
                  <a:ext uri="{0D108BD9-81ED-4DB2-BD59-A6C34878D82A}">
                    <a16:rowId xmlns:a16="http://schemas.microsoft.com/office/drawing/2014/main" val="3630096363"/>
                  </a:ext>
                </a:extLst>
              </a:tr>
            </a:tbl>
          </a:graphicData>
        </a:graphic>
      </p:graphicFrame>
    </p:spTree>
    <p:extLst>
      <p:ext uri="{BB962C8B-B14F-4D97-AF65-F5344CB8AC3E}">
        <p14:creationId xmlns:p14="http://schemas.microsoft.com/office/powerpoint/2010/main" val="41035366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A5562-DBF0-27A9-6E4A-96172D6282BA}"/>
              </a:ext>
            </a:extLst>
          </p:cNvPr>
          <p:cNvSpPr>
            <a:spLocks noGrp="1"/>
          </p:cNvSpPr>
          <p:nvPr>
            <p:ph type="title"/>
          </p:nvPr>
        </p:nvSpPr>
        <p:spPr/>
        <p:txBody>
          <a:bodyPr/>
          <a:lstStyle/>
          <a:p>
            <a:r>
              <a:rPr lang="en-US" dirty="0"/>
              <a:t>New Growth</a:t>
            </a:r>
          </a:p>
        </p:txBody>
      </p:sp>
      <p:sp>
        <p:nvSpPr>
          <p:cNvPr id="3" name="Content Placeholder 2">
            <a:extLst>
              <a:ext uri="{FF2B5EF4-FFF2-40B4-BE49-F238E27FC236}">
                <a16:creationId xmlns:a16="http://schemas.microsoft.com/office/drawing/2014/main" id="{6FC88B8B-C4DF-9789-7017-F201E9BEA963}"/>
              </a:ext>
            </a:extLst>
          </p:cNvPr>
          <p:cNvSpPr>
            <a:spLocks noGrp="1"/>
          </p:cNvSpPr>
          <p:nvPr>
            <p:ph sz="half" idx="1"/>
          </p:nvPr>
        </p:nvSpPr>
        <p:spPr/>
        <p:txBody>
          <a:bodyPr>
            <a:normAutofit lnSpcReduction="10000"/>
          </a:bodyPr>
          <a:lstStyle/>
          <a:p>
            <a:r>
              <a:rPr lang="en-US" dirty="0"/>
              <a:t>New growth is projected based on the anticipated construction new single- family homes, new commercial developments, personal property assessments, and historical averages.</a:t>
            </a:r>
          </a:p>
          <a:p>
            <a:endParaRPr lang="en-US" dirty="0"/>
          </a:p>
          <a:p>
            <a:r>
              <a:rPr lang="en-US" dirty="0"/>
              <a:t>Future development may help drive new growth and increase its importance as a consistent source of revenue growth.</a:t>
            </a:r>
          </a:p>
        </p:txBody>
      </p:sp>
      <p:graphicFrame>
        <p:nvGraphicFramePr>
          <p:cNvPr id="8" name="Content Placeholder 7">
            <a:extLst>
              <a:ext uri="{FF2B5EF4-FFF2-40B4-BE49-F238E27FC236}">
                <a16:creationId xmlns:a16="http://schemas.microsoft.com/office/drawing/2014/main" id="{F6D59106-CAE4-46AD-BB39-EDB738753277}"/>
              </a:ext>
            </a:extLst>
          </p:cNvPr>
          <p:cNvGraphicFramePr>
            <a:graphicFrameLocks noGrp="1"/>
          </p:cNvGraphicFramePr>
          <p:nvPr>
            <p:ph sz="half" idx="2"/>
            <p:extLst>
              <p:ext uri="{D42A27DB-BD31-4B8C-83A1-F6EECF244321}">
                <p14:modId xmlns:p14="http://schemas.microsoft.com/office/powerpoint/2010/main" val="4272459085"/>
              </p:ext>
            </p:extLst>
          </p:nvPr>
        </p:nvGraphicFramePr>
        <p:xfrm>
          <a:off x="6401003" y="2087373"/>
          <a:ext cx="5094286" cy="3571240"/>
        </p:xfrm>
        <a:graphic>
          <a:graphicData uri="http://schemas.openxmlformats.org/drawingml/2006/table">
            <a:tbl>
              <a:tblPr firstRow="1" bandRow="1">
                <a:tableStyleId>{5C22544A-7EE6-4342-B048-85BDC9FD1C3A}</a:tableStyleId>
              </a:tblPr>
              <a:tblGrid>
                <a:gridCol w="2547143">
                  <a:extLst>
                    <a:ext uri="{9D8B030D-6E8A-4147-A177-3AD203B41FA5}">
                      <a16:colId xmlns:a16="http://schemas.microsoft.com/office/drawing/2014/main" val="135776060"/>
                    </a:ext>
                  </a:extLst>
                </a:gridCol>
                <a:gridCol w="2547143">
                  <a:extLst>
                    <a:ext uri="{9D8B030D-6E8A-4147-A177-3AD203B41FA5}">
                      <a16:colId xmlns:a16="http://schemas.microsoft.com/office/drawing/2014/main" val="1875395487"/>
                    </a:ext>
                  </a:extLst>
                </a:gridCol>
              </a:tblGrid>
              <a:tr h="370840">
                <a:tc gridSpan="2">
                  <a:txBody>
                    <a:bodyPr/>
                    <a:lstStyle/>
                    <a:p>
                      <a:pPr algn="ctr"/>
                      <a:r>
                        <a:rPr lang="en-US" dirty="0"/>
                        <a:t>New Growth History &amp; Projection</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tc hMerge="1">
                  <a:txBody>
                    <a:bodyPr/>
                    <a:lstStyle/>
                    <a:p>
                      <a:endParaRPr lang="en-US"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tcPr>
                </a:tc>
                <a:extLst>
                  <a:ext uri="{0D108BD9-81ED-4DB2-BD59-A6C34878D82A}">
                    <a16:rowId xmlns:a16="http://schemas.microsoft.com/office/drawing/2014/main" val="3709331572"/>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FY2026 Estimated</a:t>
                      </a:r>
                      <a:endParaRPr lang="en-US" sz="1800" b="0" i="0" u="none" strike="noStrike" dirty="0">
                        <a:solidFill>
                          <a:srgbClr val="000000"/>
                        </a:solidFill>
                        <a:effectLst/>
                        <a:latin typeface="Arial" panose="020B0604020202020204" pitchFamily="34" charset="0"/>
                      </a:endParaRPr>
                    </a:p>
                    <a:p>
                      <a:pPr algn="ctr"/>
                      <a:endParaRPr lang="en-US" dirty="0"/>
                    </a:p>
                  </a:txBody>
                  <a:tcPr anchor="ctr">
                    <a:lnT w="38100" cmpd="sng">
                      <a:noFill/>
                    </a:lnT>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$160,000</a:t>
                      </a:r>
                      <a:endParaRPr lang="en-US" sz="1800" b="0" i="0" u="none" strike="noStrike" dirty="0">
                        <a:solidFill>
                          <a:srgbClr val="000000"/>
                        </a:solidFill>
                        <a:effectLst/>
                        <a:latin typeface="Arial" panose="020B0604020202020204" pitchFamily="34" charset="0"/>
                      </a:endParaRPr>
                    </a:p>
                    <a:p>
                      <a:pPr algn="ctr"/>
                      <a:endParaRPr lang="en-US" dirty="0"/>
                    </a:p>
                  </a:txBody>
                  <a:tcPr anchor="ctr">
                    <a:lnT w="38100" cmpd="sng">
                      <a:noFill/>
                    </a:lnT>
                  </a:tcPr>
                </a:tc>
                <a:extLst>
                  <a:ext uri="{0D108BD9-81ED-4DB2-BD59-A6C34878D82A}">
                    <a16:rowId xmlns:a16="http://schemas.microsoft.com/office/drawing/2014/main" val="243837236"/>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FY2025 Certified</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$159,614</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extLst>
                  <a:ext uri="{0D108BD9-81ED-4DB2-BD59-A6C34878D82A}">
                    <a16:rowId xmlns:a16="http://schemas.microsoft.com/office/drawing/2014/main" val="4040102444"/>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FY2025 Estimated</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$160,000</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extLst>
                  <a:ext uri="{0D108BD9-81ED-4DB2-BD59-A6C34878D82A}">
                    <a16:rowId xmlns:a16="http://schemas.microsoft.com/office/drawing/2014/main" val="767786648"/>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FY2024 Certified</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$222,491</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extLst>
                  <a:ext uri="{0D108BD9-81ED-4DB2-BD59-A6C34878D82A}">
                    <a16:rowId xmlns:a16="http://schemas.microsoft.com/office/drawing/2014/main" val="1217055988"/>
                  </a:ext>
                </a:extLst>
              </a:tr>
              <a:tr h="5486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FY2024 Estimated</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effectLst/>
                        </a:rPr>
                        <a:t>$160,000</a:t>
                      </a:r>
                      <a:endParaRPr lang="en-US" sz="1800" b="0" i="0" u="none" strike="noStrike" dirty="0">
                        <a:solidFill>
                          <a:srgbClr val="000000"/>
                        </a:solidFill>
                        <a:effectLst/>
                        <a:latin typeface="Arial" panose="020B0604020202020204" pitchFamily="34" charset="0"/>
                      </a:endParaRPr>
                    </a:p>
                    <a:p>
                      <a:pPr algn="ctr"/>
                      <a:endParaRPr lang="en-US" dirty="0"/>
                    </a:p>
                  </a:txBody>
                  <a:tcPr anchor="ctr"/>
                </a:tc>
                <a:extLst>
                  <a:ext uri="{0D108BD9-81ED-4DB2-BD59-A6C34878D82A}">
                    <a16:rowId xmlns:a16="http://schemas.microsoft.com/office/drawing/2014/main" val="896003578"/>
                  </a:ext>
                </a:extLst>
              </a:tr>
            </a:tbl>
          </a:graphicData>
        </a:graphic>
      </p:graphicFrame>
    </p:spTree>
    <p:extLst>
      <p:ext uri="{BB962C8B-B14F-4D97-AF65-F5344CB8AC3E}">
        <p14:creationId xmlns:p14="http://schemas.microsoft.com/office/powerpoint/2010/main" val="867941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C8E4A-A251-654B-97FA-A6C2AC77DA6E}"/>
              </a:ext>
            </a:extLst>
          </p:cNvPr>
          <p:cNvSpPr>
            <a:spLocks noGrp="1"/>
          </p:cNvSpPr>
          <p:nvPr>
            <p:ph type="title"/>
          </p:nvPr>
        </p:nvSpPr>
        <p:spPr/>
        <p:txBody>
          <a:bodyPr/>
          <a:lstStyle/>
          <a:p>
            <a:r>
              <a:rPr lang="en-US" dirty="0"/>
              <a:t>New Growth</a:t>
            </a:r>
          </a:p>
        </p:txBody>
      </p:sp>
      <p:graphicFrame>
        <p:nvGraphicFramePr>
          <p:cNvPr id="5" name="Content Placeholder 4">
            <a:extLst>
              <a:ext uri="{FF2B5EF4-FFF2-40B4-BE49-F238E27FC236}">
                <a16:creationId xmlns:a16="http://schemas.microsoft.com/office/drawing/2014/main" id="{ED4FC031-D31A-3973-206F-F14FD135E51D}"/>
              </a:ext>
            </a:extLst>
          </p:cNvPr>
          <p:cNvGraphicFramePr>
            <a:graphicFrameLocks noGrp="1"/>
          </p:cNvGraphicFramePr>
          <p:nvPr>
            <p:ph sz="half" idx="1"/>
            <p:extLst>
              <p:ext uri="{D42A27DB-BD31-4B8C-83A1-F6EECF244321}">
                <p14:modId xmlns:p14="http://schemas.microsoft.com/office/powerpoint/2010/main" val="3106426060"/>
              </p:ext>
            </p:extLst>
          </p:nvPr>
        </p:nvGraphicFramePr>
        <p:xfrm>
          <a:off x="798021" y="1695797"/>
          <a:ext cx="10873047" cy="448887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2048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F24D5-FDC3-211B-F37C-4D66EC148057}"/>
              </a:ext>
            </a:extLst>
          </p:cNvPr>
          <p:cNvSpPr>
            <a:spLocks noGrp="1"/>
          </p:cNvSpPr>
          <p:nvPr>
            <p:ph type="title"/>
          </p:nvPr>
        </p:nvSpPr>
        <p:spPr>
          <a:xfrm>
            <a:off x="996522" y="0"/>
            <a:ext cx="10353761" cy="1326321"/>
          </a:xfrm>
        </p:spPr>
        <p:txBody>
          <a:bodyPr/>
          <a:lstStyle/>
          <a:p>
            <a:r>
              <a:rPr lang="en-US" dirty="0"/>
              <a:t>FY 2026 Exclusions</a:t>
            </a:r>
          </a:p>
        </p:txBody>
      </p:sp>
      <p:sp>
        <p:nvSpPr>
          <p:cNvPr id="5" name="TextBox 4">
            <a:extLst>
              <a:ext uri="{FF2B5EF4-FFF2-40B4-BE49-F238E27FC236}">
                <a16:creationId xmlns:a16="http://schemas.microsoft.com/office/drawing/2014/main" id="{BCC024B0-FA09-35E8-47B6-044543BCB4E7}"/>
              </a:ext>
            </a:extLst>
          </p:cNvPr>
          <p:cNvSpPr txBox="1"/>
          <p:nvPr/>
        </p:nvSpPr>
        <p:spPr>
          <a:xfrm>
            <a:off x="648393" y="1180406"/>
            <a:ext cx="11017134" cy="400110"/>
          </a:xfrm>
          <a:prstGeom prst="rect">
            <a:avLst/>
          </a:prstGeom>
          <a:noFill/>
        </p:spPr>
        <p:txBody>
          <a:bodyPr wrap="square" rtlCol="0">
            <a:spAutoFit/>
          </a:bodyPr>
          <a:lstStyle/>
          <a:p>
            <a:r>
              <a:rPr lang="en-US" sz="2000" u="sng" dirty="0"/>
              <a:t>Five items eligible for excluded debt:</a:t>
            </a:r>
          </a:p>
        </p:txBody>
      </p:sp>
      <p:graphicFrame>
        <p:nvGraphicFramePr>
          <p:cNvPr id="10" name="Table 9">
            <a:extLst>
              <a:ext uri="{FF2B5EF4-FFF2-40B4-BE49-F238E27FC236}">
                <a16:creationId xmlns:a16="http://schemas.microsoft.com/office/drawing/2014/main" id="{6F9AB009-87D4-8F4D-CC36-BDD1C9233957}"/>
              </a:ext>
            </a:extLst>
          </p:cNvPr>
          <p:cNvGraphicFramePr>
            <a:graphicFrameLocks noGrp="1"/>
          </p:cNvGraphicFramePr>
          <p:nvPr>
            <p:extLst>
              <p:ext uri="{D42A27DB-BD31-4B8C-83A1-F6EECF244321}">
                <p14:modId xmlns:p14="http://schemas.microsoft.com/office/powerpoint/2010/main" val="2718395816"/>
              </p:ext>
            </p:extLst>
          </p:nvPr>
        </p:nvGraphicFramePr>
        <p:xfrm>
          <a:off x="709353" y="1754563"/>
          <a:ext cx="10972800" cy="3348874"/>
        </p:xfrm>
        <a:graphic>
          <a:graphicData uri="http://schemas.openxmlformats.org/drawingml/2006/table">
            <a:tbl>
              <a:tblPr>
                <a:tableStyleId>{5C22544A-7EE6-4342-B048-85BDC9FD1C3A}</a:tableStyleId>
              </a:tblPr>
              <a:tblGrid>
                <a:gridCol w="5486400">
                  <a:extLst>
                    <a:ext uri="{9D8B030D-6E8A-4147-A177-3AD203B41FA5}">
                      <a16:colId xmlns:a16="http://schemas.microsoft.com/office/drawing/2014/main" val="1062197382"/>
                    </a:ext>
                  </a:extLst>
                </a:gridCol>
                <a:gridCol w="5486400">
                  <a:extLst>
                    <a:ext uri="{9D8B030D-6E8A-4147-A177-3AD203B41FA5}">
                      <a16:colId xmlns:a16="http://schemas.microsoft.com/office/drawing/2014/main" val="2271074440"/>
                    </a:ext>
                  </a:extLst>
                </a:gridCol>
              </a:tblGrid>
              <a:tr h="558218">
                <a:tc>
                  <a:txBody>
                    <a:bodyPr/>
                    <a:lstStyle/>
                    <a:p>
                      <a:pPr algn="ctr" fontAlgn="b"/>
                      <a:r>
                        <a:rPr lang="en-US" sz="2600" u="none" strike="noStrike" dirty="0">
                          <a:effectLst/>
                        </a:rPr>
                        <a:t>Town Office Building</a:t>
                      </a:r>
                      <a:endParaRPr lang="en-US" sz="26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2600" u="none" strike="noStrike" dirty="0">
                          <a:effectLst/>
                        </a:rPr>
                        <a:t> $                      239,600 </a:t>
                      </a:r>
                      <a:endParaRPr lang="en-US" sz="2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52106217"/>
                  </a:ext>
                </a:extLst>
              </a:tr>
              <a:tr h="558218">
                <a:tc>
                  <a:txBody>
                    <a:bodyPr/>
                    <a:lstStyle/>
                    <a:p>
                      <a:pPr algn="ctr" fontAlgn="b"/>
                      <a:r>
                        <a:rPr lang="en-US" sz="2600" b="0" i="0" u="none" strike="noStrike" dirty="0">
                          <a:solidFill>
                            <a:srgbClr val="000000"/>
                          </a:solidFill>
                          <a:effectLst/>
                          <a:latin typeface="+mn-lt"/>
                        </a:rPr>
                        <a:t>Somerset Berkley High School</a:t>
                      </a:r>
                    </a:p>
                  </a:txBody>
                  <a:tcPr marL="4763" marR="4763" marT="4763" marB="0" anchor="b"/>
                </a:tc>
                <a:tc>
                  <a:txBody>
                    <a:bodyPr/>
                    <a:lstStyle/>
                    <a:p>
                      <a:pPr algn="l" fontAlgn="b"/>
                      <a:r>
                        <a:rPr lang="en-US" sz="2600" u="none" strike="noStrike" dirty="0">
                          <a:effectLst/>
                        </a:rPr>
                        <a:t> $                      524,219 </a:t>
                      </a:r>
                      <a:endParaRPr lang="en-US" sz="2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88529881"/>
                  </a:ext>
                </a:extLst>
              </a:tr>
              <a:tr h="558218">
                <a:tc>
                  <a:txBody>
                    <a:bodyPr/>
                    <a:lstStyle/>
                    <a:p>
                      <a:pPr algn="ctr" fontAlgn="b"/>
                      <a:r>
                        <a:rPr lang="en-US" sz="2600" u="none" strike="noStrike" dirty="0">
                          <a:effectLst/>
                        </a:rPr>
                        <a:t>Bristol Plymouth High School</a:t>
                      </a:r>
                      <a:endParaRPr lang="en-US" sz="26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2600" u="none" strike="noStrike" dirty="0">
                          <a:effectLst/>
                        </a:rPr>
                        <a:t> $                      624,939 </a:t>
                      </a:r>
                      <a:endParaRPr lang="en-US" sz="2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1580280165"/>
                  </a:ext>
                </a:extLst>
              </a:tr>
              <a:tr h="558218">
                <a:tc>
                  <a:txBody>
                    <a:bodyPr/>
                    <a:lstStyle/>
                    <a:p>
                      <a:pPr algn="ctr" fontAlgn="b"/>
                      <a:r>
                        <a:rPr lang="en-US" sz="2600" u="none" strike="noStrike">
                          <a:effectLst/>
                        </a:rPr>
                        <a:t>Berkley Community School</a:t>
                      </a:r>
                      <a:endParaRPr lang="en-US" sz="2600" b="0" i="0" u="none" strike="noStrike">
                        <a:solidFill>
                          <a:srgbClr val="000000"/>
                        </a:solidFill>
                        <a:effectLst/>
                        <a:latin typeface="Calibri" panose="020F0502020204030204" pitchFamily="34" charset="0"/>
                      </a:endParaRPr>
                    </a:p>
                  </a:txBody>
                  <a:tcPr marL="4763" marR="4763" marT="4763" marB="0" anchor="b"/>
                </a:tc>
                <a:tc>
                  <a:txBody>
                    <a:bodyPr/>
                    <a:lstStyle/>
                    <a:p>
                      <a:pPr algn="l" fontAlgn="b"/>
                      <a:r>
                        <a:rPr lang="en-US" sz="2600" u="none" strike="noStrike" dirty="0">
                          <a:effectLst/>
                        </a:rPr>
                        <a:t> $                      526,854 </a:t>
                      </a:r>
                      <a:endParaRPr lang="en-US" sz="2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3951026292"/>
                  </a:ext>
                </a:extLst>
              </a:tr>
              <a:tr h="558218">
                <a:tc>
                  <a:txBody>
                    <a:bodyPr/>
                    <a:lstStyle/>
                    <a:p>
                      <a:pPr algn="ctr" fontAlgn="b"/>
                      <a:r>
                        <a:rPr lang="en-US" sz="2600" u="none" strike="noStrike" dirty="0">
                          <a:effectLst/>
                        </a:rPr>
                        <a:t>Multiple Use of Equipment*</a:t>
                      </a:r>
                      <a:endParaRPr lang="en-US" sz="2600" b="0" i="0" u="none" strike="noStrike" dirty="0">
                        <a:solidFill>
                          <a:srgbClr val="000000"/>
                        </a:solidFill>
                        <a:effectLst/>
                        <a:latin typeface="Calibri" panose="020F0502020204030204" pitchFamily="34" charset="0"/>
                      </a:endParaRPr>
                    </a:p>
                  </a:txBody>
                  <a:tcPr marL="4763" marR="4763" marT="4763" marB="0" anchor="b"/>
                </a:tc>
                <a:tc>
                  <a:txBody>
                    <a:bodyPr/>
                    <a:lstStyle/>
                    <a:p>
                      <a:pPr algn="l" fontAlgn="b"/>
                      <a:r>
                        <a:rPr lang="en-US" sz="2600" u="none" strike="noStrike" dirty="0">
                          <a:effectLst/>
                        </a:rPr>
                        <a:t> $                      264,963 </a:t>
                      </a:r>
                      <a:endParaRPr lang="en-US" sz="2600" b="0" i="0" u="none" strike="noStrike" dirty="0">
                        <a:solidFill>
                          <a:srgbClr val="000000"/>
                        </a:solidFill>
                        <a:effectLst/>
                        <a:latin typeface="Calibri" panose="020F0502020204030204" pitchFamily="34" charset="0"/>
                      </a:endParaRPr>
                    </a:p>
                  </a:txBody>
                  <a:tcPr marL="4763" marR="4763" marT="4763" marB="0" anchor="b"/>
                </a:tc>
                <a:extLst>
                  <a:ext uri="{0D108BD9-81ED-4DB2-BD59-A6C34878D82A}">
                    <a16:rowId xmlns:a16="http://schemas.microsoft.com/office/drawing/2014/main" val="2022580461"/>
                  </a:ext>
                </a:extLst>
              </a:tr>
              <a:tr h="557784">
                <a:tc>
                  <a:txBody>
                    <a:bodyPr/>
                    <a:lstStyle/>
                    <a:p>
                      <a:pPr algn="ctr" fontAlgn="b"/>
                      <a:r>
                        <a:rPr lang="en-US" sz="2600" b="1" u="none" strike="noStrike" dirty="0">
                          <a:solidFill>
                            <a:schemeClr val="tx1"/>
                          </a:solidFill>
                          <a:effectLst/>
                        </a:rPr>
                        <a:t>Total Excluded Debt </a:t>
                      </a:r>
                      <a:endParaRPr lang="en-US" sz="2600" b="1" i="0" u="none" strike="noStrike" dirty="0">
                        <a:solidFill>
                          <a:schemeClr val="tx1"/>
                        </a:solidFill>
                        <a:effectLst/>
                        <a:latin typeface="Calibri" panose="020F0502020204030204" pitchFamily="34" charset="0"/>
                      </a:endParaRPr>
                    </a:p>
                  </a:txBody>
                  <a:tcPr marL="4763" marR="4763" marT="4763" marB="0" anchor="b">
                    <a:solidFill>
                      <a:schemeClr val="accent1"/>
                    </a:solidFill>
                  </a:tcPr>
                </a:tc>
                <a:tc>
                  <a:txBody>
                    <a:bodyPr/>
                    <a:lstStyle/>
                    <a:p>
                      <a:pPr algn="l" fontAlgn="b"/>
                      <a:r>
                        <a:rPr lang="en-US" sz="2600" b="1" u="none" strike="noStrike" dirty="0">
                          <a:solidFill>
                            <a:schemeClr val="tx1"/>
                          </a:solidFill>
                          <a:effectLst/>
                        </a:rPr>
                        <a:t> $                  2,180,575 </a:t>
                      </a:r>
                      <a:endParaRPr lang="en-US" sz="2600" b="1" i="0" u="none" strike="noStrike" dirty="0">
                        <a:solidFill>
                          <a:schemeClr val="tx1"/>
                        </a:solidFill>
                        <a:effectLst/>
                        <a:latin typeface="Calibri" panose="020F0502020204030204" pitchFamily="34" charset="0"/>
                      </a:endParaRPr>
                    </a:p>
                  </a:txBody>
                  <a:tcPr marL="4763" marR="4763" marT="4763" marB="0" anchor="b">
                    <a:solidFill>
                      <a:schemeClr val="accent1"/>
                    </a:solidFill>
                  </a:tcPr>
                </a:tc>
                <a:extLst>
                  <a:ext uri="{0D108BD9-81ED-4DB2-BD59-A6C34878D82A}">
                    <a16:rowId xmlns:a16="http://schemas.microsoft.com/office/drawing/2014/main" val="2336410729"/>
                  </a:ext>
                </a:extLst>
              </a:tr>
            </a:tbl>
          </a:graphicData>
        </a:graphic>
      </p:graphicFrame>
      <p:sp>
        <p:nvSpPr>
          <p:cNvPr id="11" name="TextBox 10">
            <a:extLst>
              <a:ext uri="{FF2B5EF4-FFF2-40B4-BE49-F238E27FC236}">
                <a16:creationId xmlns:a16="http://schemas.microsoft.com/office/drawing/2014/main" id="{2D7C74AC-ED97-A8D9-DC6E-2CF5B1B526C2}"/>
              </a:ext>
            </a:extLst>
          </p:cNvPr>
          <p:cNvSpPr txBox="1"/>
          <p:nvPr/>
        </p:nvSpPr>
        <p:spPr>
          <a:xfrm>
            <a:off x="709353" y="5386647"/>
            <a:ext cx="10901396" cy="1200329"/>
          </a:xfrm>
          <a:prstGeom prst="rect">
            <a:avLst/>
          </a:prstGeom>
          <a:noFill/>
        </p:spPr>
        <p:txBody>
          <a:bodyPr wrap="square" rtlCol="0">
            <a:spAutoFit/>
          </a:bodyPr>
          <a:lstStyle/>
          <a:p>
            <a:pPr algn="ctr"/>
            <a:r>
              <a:rPr lang="en-US" dirty="0"/>
              <a:t>*FY 2026 will be the final year for the multipurpose exclusion; and the first for the Berkley Community School </a:t>
            </a:r>
          </a:p>
          <a:p>
            <a:pPr algn="ctr"/>
            <a:r>
              <a:rPr lang="en-US" dirty="0"/>
              <a:t>Exclusions are so called because they are </a:t>
            </a:r>
            <a:r>
              <a:rPr lang="en-US" b="1" i="1" dirty="0"/>
              <a:t>excluded from the levy </a:t>
            </a:r>
            <a:r>
              <a:rPr lang="en-US" dirty="0"/>
              <a:t>and are not subject to Prop 2.5 increases; taxes are raised to pay the debt. Once retired, tax increases attributed to these items stop.</a:t>
            </a:r>
          </a:p>
        </p:txBody>
      </p:sp>
    </p:spTree>
    <p:extLst>
      <p:ext uri="{BB962C8B-B14F-4D97-AF65-F5344CB8AC3E}">
        <p14:creationId xmlns:p14="http://schemas.microsoft.com/office/powerpoint/2010/main" val="149263110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11012</TotalTime>
  <Words>1703</Words>
  <Application>Microsoft Office PowerPoint</Application>
  <PresentationFormat>Widescreen</PresentationFormat>
  <Paragraphs>259</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Aptos Narrow</vt:lpstr>
      <vt:lpstr>Arial</vt:lpstr>
      <vt:lpstr>Bookman Old Style</vt:lpstr>
      <vt:lpstr>Calibri</vt:lpstr>
      <vt:lpstr>Rockwell</vt:lpstr>
      <vt:lpstr>Times New Roman</vt:lpstr>
      <vt:lpstr>Damask</vt:lpstr>
      <vt:lpstr>Fiscal Year 2026 Revenue Projections</vt:lpstr>
      <vt:lpstr>FY 2026 Revenues by source</vt:lpstr>
      <vt:lpstr>FY 2026 Projected Revenues</vt:lpstr>
      <vt:lpstr>Year over Year Revenue</vt:lpstr>
      <vt:lpstr>Property Tax Levy</vt:lpstr>
      <vt:lpstr>FY 2026 General Tax Levy </vt:lpstr>
      <vt:lpstr>New Growth</vt:lpstr>
      <vt:lpstr>New Growth</vt:lpstr>
      <vt:lpstr>FY 2026 Exclusions</vt:lpstr>
      <vt:lpstr>Regional School district Stabilization</vt:lpstr>
      <vt:lpstr>State Aid and Assessments</vt:lpstr>
      <vt:lpstr>State Aid and Assessments</vt:lpstr>
      <vt:lpstr>Local Receipts</vt:lpstr>
      <vt:lpstr>Historical Local Receipts</vt:lpstr>
      <vt:lpstr>Free Cash</vt:lpstr>
      <vt:lpstr>General Stabilization Fund</vt:lpstr>
      <vt:lpstr>FY2026 Budget Calendar</vt:lpstr>
      <vt:lpstr>Financial Management Review</vt:lpstr>
      <vt:lpstr>Financial Management Review</vt:lpstr>
      <vt:lpstr>Financial Management Review</vt:lpstr>
      <vt:lpstr>Capital Planning and FAC Policy</vt:lpstr>
      <vt:lpstr>Capital Planning and FAC Policy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Matthew G Chabot</dc:creator>
  <cp:lastModifiedBy>Matthew Chabot</cp:lastModifiedBy>
  <cp:revision>43</cp:revision>
  <dcterms:created xsi:type="dcterms:W3CDTF">2024-11-29T18:10:47Z</dcterms:created>
  <dcterms:modified xsi:type="dcterms:W3CDTF">2025-01-08T17:41:03Z</dcterms:modified>
</cp:coreProperties>
</file>