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84" r:id="rId11"/>
    <p:sldId id="285" r:id="rId12"/>
    <p:sldId id="286" r:id="rId13"/>
    <p:sldId id="280" r:id="rId14"/>
    <p:sldId id="274" r:id="rId15"/>
    <p:sldId id="279" r:id="rId16"/>
    <p:sldId id="282" r:id="rId17"/>
    <p:sldId id="283" r:id="rId18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Largest Expenditure Increases FY2026 (Estimated)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9322457967823018"/>
          <c:y val="0.14386611467381011"/>
          <c:w val="0.66449391158211935"/>
          <c:h val="0.670511675731255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4000"/>
                    <a:satMod val="100000"/>
                    <a:lumMod val="104000"/>
                  </a:schemeClr>
                </a:gs>
                <a:gs pos="69000">
                  <a:schemeClr val="accent1">
                    <a:shade val="86000"/>
                    <a:satMod val="130000"/>
                    <a:lumMod val="102000"/>
                  </a:schemeClr>
                </a:gs>
                <a:gs pos="100000">
                  <a:schemeClr val="accent1">
                    <a:shade val="72000"/>
                    <a:satMod val="130000"/>
                    <a:lumMod val="100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76200" dist="38100" dir="5400000" algn="ctr" rotWithShape="0">
                <a:srgbClr val="000000">
                  <a:alpha val="76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/>
            </a:scene3d>
            <a:sp3d prstMaterial="matte">
              <a:bevelT w="25400" h="25400" prst="relaxedInset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76200" dist="38100" dir="5400000" algn="ctr" rotWithShape="0">
                  <a:srgbClr val="000000">
                    <a:alpha val="76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/>
              </a:scene3d>
              <a:sp3d prstMaterial="matte">
                <a:bevelT w="25400" h="25400" prst="relaxedInset"/>
              </a:sp3d>
            </c:spPr>
            <c:extLst>
              <c:ext xmlns:c16="http://schemas.microsoft.com/office/drawing/2014/chart" uri="{C3380CC4-5D6E-409C-BE32-E72D297353CC}">
                <c16:uniqueId val="{00000003-480B-4C72-A345-7DE4EF99267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76200" dist="38100" dir="5400000" algn="ctr" rotWithShape="0">
                  <a:srgbClr val="000000">
                    <a:alpha val="76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/>
              </a:scene3d>
              <a:sp3d prstMaterial="matte">
                <a:bevelT w="25400" h="25400" prst="relaxedInset"/>
              </a:sp3d>
            </c:spPr>
            <c:extLst>
              <c:ext xmlns:c16="http://schemas.microsoft.com/office/drawing/2014/chart" uri="{C3380CC4-5D6E-409C-BE32-E72D297353CC}">
                <c16:uniqueId val="{00000004-480B-4C72-A345-7DE4EF992677}"/>
              </c:ext>
            </c:extLst>
          </c:dPt>
          <c:dLbls>
            <c:dLbl>
              <c:idx val="0"/>
              <c:layout>
                <c:manualLayout>
                  <c:x val="-6.8616988653787181E-2"/>
                  <c:y val="-0.1099656357388316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80B-4C72-A345-7DE4EF992677}"/>
                </c:ext>
              </c:extLst>
            </c:dLbl>
            <c:dLbl>
              <c:idx val="1"/>
              <c:layout>
                <c:manualLayout>
                  <c:x val="-6.0104262496166821E-2"/>
                  <c:y val="-6.52920962199312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4-480B-4C72-A345-7DE4EF992677}"/>
                </c:ext>
              </c:extLst>
            </c:dLbl>
            <c:dLbl>
              <c:idx val="2"/>
              <c:layout>
                <c:manualLayout>
                  <c:x val="-5.6326280282122138E-2"/>
                  <c:y val="-7.9037800687285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0B-4C72-A345-7DE4EF992677}"/>
                </c:ext>
              </c:extLst>
            </c:dLbl>
            <c:dLbl>
              <c:idx val="3"/>
              <c:layout>
                <c:manualLayout>
                  <c:x val="-7.3498926709598289E-2"/>
                  <c:y val="-4.81099656357388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80B-4C72-A345-7DE4EF992677}"/>
                </c:ext>
              </c:extLst>
            </c:dLbl>
            <c:dLbl>
              <c:idx val="4"/>
              <c:layout>
                <c:manualLayout>
                  <c:x val="-0.11765716038025151"/>
                  <c:y val="-3.78006872852233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80B-4C72-A345-7DE4EF992677}"/>
                </c:ext>
              </c:extLst>
            </c:dLbl>
            <c:dLbl>
              <c:idx val="5"/>
              <c:layout>
                <c:manualLayout>
                  <c:x val="-0.10539098436062554"/>
                  <c:y val="-4.46735395189003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80B-4C72-A345-7DE4EF9926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Berkley Community School Debt</c:v>
                </c:pt>
                <c:pt idx="1">
                  <c:v>Bristol Plymouth High School Debt</c:v>
                </c:pt>
                <c:pt idx="2">
                  <c:v>Health Insurance Premiums</c:v>
                </c:pt>
                <c:pt idx="3">
                  <c:v>Berkley K-8 Operating* (1.2% guideline)</c:v>
                </c:pt>
                <c:pt idx="4">
                  <c:v>K-8 Transportation</c:v>
                </c:pt>
                <c:pt idx="5">
                  <c:v>Bristol County Retirement</c:v>
                </c:pt>
              </c:strCache>
            </c:strRef>
          </c:cat>
          <c:val>
            <c:numRef>
              <c:f>Sheet1!$B$2:$B$7</c:f>
              <c:numCache>
                <c:formatCode>_("$"* #,##0_);_("$"* \(#,##0\);_("$"* "-"??_);_(@_)</c:formatCode>
                <c:ptCount val="6"/>
                <c:pt idx="0">
                  <c:v>526854</c:v>
                </c:pt>
                <c:pt idx="1">
                  <c:v>323800</c:v>
                </c:pt>
                <c:pt idx="2">
                  <c:v>233748.9037652002</c:v>
                </c:pt>
                <c:pt idx="3">
                  <c:v>174312.48000000039</c:v>
                </c:pt>
                <c:pt idx="4">
                  <c:v>134087</c:v>
                </c:pt>
                <c:pt idx="5">
                  <c:v>123937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0B-4C72-A345-7DE4EF9926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4000"/>
                    <a:satMod val="100000"/>
                    <a:lumMod val="104000"/>
                  </a:schemeClr>
                </a:gs>
                <a:gs pos="69000">
                  <a:schemeClr val="accent2">
                    <a:shade val="86000"/>
                    <a:satMod val="130000"/>
                    <a:lumMod val="102000"/>
                  </a:schemeClr>
                </a:gs>
                <a:gs pos="100000">
                  <a:schemeClr val="accent2">
                    <a:shade val="72000"/>
                    <a:satMod val="130000"/>
                    <a:lumMod val="100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76200" dist="38100" dir="5400000" algn="ctr" rotWithShape="0">
                <a:srgbClr val="000000">
                  <a:alpha val="76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/>
            </a:scene3d>
            <a:sp3d prstMaterial="matte">
              <a:bevelT w="25400" h="25400" prst="relaxedInset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Berkley Community School Debt</c:v>
                </c:pt>
                <c:pt idx="1">
                  <c:v>Bristol Plymouth High School Debt</c:v>
                </c:pt>
                <c:pt idx="2">
                  <c:v>Health Insurance Premiums</c:v>
                </c:pt>
                <c:pt idx="3">
                  <c:v>Berkley K-8 Operating* (1.2% guideline)</c:v>
                </c:pt>
                <c:pt idx="4">
                  <c:v>K-8 Transportation</c:v>
                </c:pt>
                <c:pt idx="5">
                  <c:v>Bristol County Retirement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1-480B-4C72-A345-7DE4EF99267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4000"/>
                    <a:satMod val="100000"/>
                    <a:lumMod val="104000"/>
                  </a:schemeClr>
                </a:gs>
                <a:gs pos="69000">
                  <a:schemeClr val="accent3">
                    <a:shade val="86000"/>
                    <a:satMod val="130000"/>
                    <a:lumMod val="102000"/>
                  </a:schemeClr>
                </a:gs>
                <a:gs pos="100000">
                  <a:schemeClr val="accent3">
                    <a:shade val="72000"/>
                    <a:satMod val="130000"/>
                    <a:lumMod val="100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76200" dist="38100" dir="5400000" algn="ctr" rotWithShape="0">
                <a:srgbClr val="000000">
                  <a:alpha val="76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/>
            </a:scene3d>
            <a:sp3d prstMaterial="matte">
              <a:bevelT w="25400" h="25400" prst="relaxedInset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Berkley Community School Debt</c:v>
                </c:pt>
                <c:pt idx="1">
                  <c:v>Bristol Plymouth High School Debt</c:v>
                </c:pt>
                <c:pt idx="2">
                  <c:v>Health Insurance Premiums</c:v>
                </c:pt>
                <c:pt idx="3">
                  <c:v>Berkley K-8 Operating* (1.2% guideline)</c:v>
                </c:pt>
                <c:pt idx="4">
                  <c:v>K-8 Transportation</c:v>
                </c:pt>
                <c:pt idx="5">
                  <c:v>Bristol County Retirement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2-480B-4C72-A345-7DE4EF99267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240816879"/>
        <c:axId val="240819279"/>
      </c:barChart>
      <c:catAx>
        <c:axId val="2408168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0819279"/>
        <c:crosses val="autoZero"/>
        <c:auto val="1"/>
        <c:lblAlgn val="ctr"/>
        <c:lblOffset val="100"/>
        <c:noMultiLvlLbl val="0"/>
      </c:catAx>
      <c:valAx>
        <c:axId val="2408192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08168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Median</a:t>
            </a:r>
            <a:r>
              <a:rPr lang="en-US" baseline="0" dirty="0"/>
              <a:t> Budget Spend – Regional Towns vs. Berkley FY2025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BOS / TA</c:v>
                </c:pt>
                <c:pt idx="1">
                  <c:v>Accounting</c:v>
                </c:pt>
                <c:pt idx="2">
                  <c:v>Assessor</c:v>
                </c:pt>
                <c:pt idx="3">
                  <c:v>Treasurer/Collector</c:v>
                </c:pt>
                <c:pt idx="4">
                  <c:v>Town Clerk</c:v>
                </c:pt>
                <c:pt idx="5">
                  <c:v>Planning</c:v>
                </c:pt>
                <c:pt idx="6">
                  <c:v>Building</c:v>
                </c:pt>
                <c:pt idx="7">
                  <c:v>Health</c:v>
                </c:pt>
                <c:pt idx="8">
                  <c:v>COA</c:v>
                </c:pt>
                <c:pt idx="9">
                  <c:v>Veterans</c:v>
                </c:pt>
              </c:strCache>
            </c:strRef>
          </c:cat>
          <c:val>
            <c:numRef>
              <c:f>Sheet1!$B$2:$B$11</c:f>
              <c:numCache>
                <c:formatCode>_("$"* #,##0_);_("$"* \(#,##0\);_("$"* "-"??_);_(@_)</c:formatCode>
                <c:ptCount val="10"/>
                <c:pt idx="0">
                  <c:v>335206</c:v>
                </c:pt>
                <c:pt idx="1">
                  <c:v>165948.5</c:v>
                </c:pt>
                <c:pt idx="2">
                  <c:v>202168</c:v>
                </c:pt>
                <c:pt idx="3">
                  <c:v>258932.5</c:v>
                </c:pt>
                <c:pt idx="4">
                  <c:v>149467.5</c:v>
                </c:pt>
                <c:pt idx="5">
                  <c:v>77252.5</c:v>
                </c:pt>
                <c:pt idx="6">
                  <c:v>165077</c:v>
                </c:pt>
                <c:pt idx="7">
                  <c:v>166604</c:v>
                </c:pt>
                <c:pt idx="8">
                  <c:v>171134</c:v>
                </c:pt>
                <c:pt idx="9">
                  <c:v>219192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E6-42B3-BAD7-9BBE9739B80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Berkley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BOS / TA</c:v>
                </c:pt>
                <c:pt idx="1">
                  <c:v>Accounting</c:v>
                </c:pt>
                <c:pt idx="2">
                  <c:v>Assessor</c:v>
                </c:pt>
                <c:pt idx="3">
                  <c:v>Treasurer/Collector</c:v>
                </c:pt>
                <c:pt idx="4">
                  <c:v>Town Clerk</c:v>
                </c:pt>
                <c:pt idx="5">
                  <c:v>Planning</c:v>
                </c:pt>
                <c:pt idx="6">
                  <c:v>Building</c:v>
                </c:pt>
                <c:pt idx="7">
                  <c:v>Health</c:v>
                </c:pt>
                <c:pt idx="8">
                  <c:v>COA</c:v>
                </c:pt>
                <c:pt idx="9">
                  <c:v>Veterans</c:v>
                </c:pt>
              </c:strCache>
            </c:strRef>
          </c:cat>
          <c:val>
            <c:numRef>
              <c:f>Sheet1!$C$2:$C$11</c:f>
              <c:numCache>
                <c:formatCode>_("$"* #,##0_);_("$"* \(#,##0\);_("$"* "-"??_);_(@_)</c:formatCode>
                <c:ptCount val="10"/>
                <c:pt idx="0">
                  <c:v>133034</c:v>
                </c:pt>
                <c:pt idx="1">
                  <c:v>121000</c:v>
                </c:pt>
                <c:pt idx="2">
                  <c:v>110334</c:v>
                </c:pt>
                <c:pt idx="3">
                  <c:v>175938</c:v>
                </c:pt>
                <c:pt idx="4">
                  <c:v>70548</c:v>
                </c:pt>
                <c:pt idx="5">
                  <c:v>1200</c:v>
                </c:pt>
                <c:pt idx="6">
                  <c:v>51130</c:v>
                </c:pt>
                <c:pt idx="7">
                  <c:v>3000</c:v>
                </c:pt>
                <c:pt idx="8">
                  <c:v>42069</c:v>
                </c:pt>
                <c:pt idx="9">
                  <c:v>52987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E6-42B3-BAD7-9BBE9739B8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8315664"/>
        <c:axId val="707355631"/>
      </c:barChart>
      <c:catAx>
        <c:axId val="638315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7355631"/>
        <c:crosses val="autoZero"/>
        <c:auto val="1"/>
        <c:lblAlgn val="ctr"/>
        <c:lblOffset val="100"/>
        <c:noMultiLvlLbl val="0"/>
      </c:catAx>
      <c:valAx>
        <c:axId val="7073556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8315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10024425853018373"/>
          <c:y val="0.88532558196511191"/>
          <c:w val="0.79742814960629904"/>
          <c:h val="0.108409700676408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Per capita spending – General Government (Neighboring</a:t>
            </a:r>
            <a:r>
              <a:rPr lang="en-US" baseline="0" dirty="0"/>
              <a:t> Towns)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Berkley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Per capita spending (General Government)</c:v>
                </c:pt>
              </c:strCache>
            </c:strRef>
          </c:cat>
          <c:val>
            <c:numRef>
              <c:f>Sheet1!$B$2</c:f>
              <c:numCache>
                <c:formatCode>_("$"* #,##0.00_);_("$"* \(#,##0.00\);_("$"* "-"??_);_(@_)</c:formatCode>
                <c:ptCount val="1"/>
                <c:pt idx="0">
                  <c:v>138.30928444707274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D7-4FF8-85A8-6CFC5989DFE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Somerset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Per capita spending (General Government)</c:v>
                </c:pt>
              </c:strCache>
            </c:strRef>
          </c:cat>
          <c:val>
            <c:numRef>
              <c:f>Sheet1!$C$2</c:f>
              <c:numCache>
                <c:formatCode>_("$"* #,##0.00_);_("$"* \(#,##0.00\);_("$"* "-"??_);_(@_)</c:formatCode>
                <c:ptCount val="1"/>
                <c:pt idx="0">
                  <c:v>153.18313937605856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D7-4FF8-85A8-6CFC5989DFE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Rehoboth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Per capita spending (General Government)</c:v>
                </c:pt>
              </c:strCache>
            </c:strRef>
          </c:cat>
          <c:val>
            <c:numRef>
              <c:f>Sheet1!$D$2</c:f>
              <c:numCache>
                <c:formatCode>_("$"* #,##0.00_);_("$"* \(#,##0.00\);_("$"* "-"??_);_(@_)</c:formatCode>
                <c:ptCount val="1"/>
                <c:pt idx="0">
                  <c:v>161.58478643417052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D7-4FF8-85A8-6CFC5989DFE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Lakeville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Per capita spending (General Government)</c:v>
                </c:pt>
              </c:strCache>
            </c:strRef>
          </c:cat>
          <c:val>
            <c:numRef>
              <c:f>Sheet1!$E$2</c:f>
              <c:numCache>
                <c:formatCode>_("$"* #,##0.00_);_("$"* \(#,##0.00\);_("$"* "-"??_);_(@_)</c:formatCode>
                <c:ptCount val="1"/>
                <c:pt idx="0">
                  <c:v>193.16106916601581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15D7-4FF8-85A8-6CFC5989DFE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Freetown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Per capita spending (General Government)</c:v>
                </c:pt>
              </c:strCache>
            </c:strRef>
          </c:cat>
          <c:val>
            <c:numRef>
              <c:f>Sheet1!$F$2</c:f>
              <c:numCache>
                <c:formatCode>_("$"* #,##0.00_);_("$"* \(#,##0.00\);_("$"* "-"??_);_(@_)</c:formatCode>
                <c:ptCount val="1"/>
                <c:pt idx="0">
                  <c:v>206.24158157723224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15D7-4FF8-85A8-6CFC5989DFE4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Dighton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Per capita spending (General Government)</c:v>
                </c:pt>
              </c:strCache>
            </c:strRef>
          </c:cat>
          <c:val>
            <c:numRef>
              <c:f>Sheet1!$G$2</c:f>
              <c:numCache>
                <c:formatCode>_("$"* #,##0.00_);_("$"* \(#,##0.00\);_("$"* "-"??_);_(@_)</c:formatCode>
                <c:ptCount val="1"/>
                <c:pt idx="0">
                  <c:v>250.4441426984323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15D7-4FF8-85A8-6CFC5989DF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96531376"/>
        <c:axId val="796531856"/>
      </c:barChart>
      <c:catAx>
        <c:axId val="79653137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96531856"/>
        <c:crosses val="autoZero"/>
        <c:auto val="1"/>
        <c:lblAlgn val="ctr"/>
        <c:lblOffset val="100"/>
        <c:noMultiLvlLbl val="0"/>
      </c:catAx>
      <c:valAx>
        <c:axId val="796531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531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885145997375327"/>
          <c:y val="0.94044594112867763"/>
          <c:w val="0.78188033136482937"/>
          <c:h val="1.35919396195277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Sheet1!$A$2:$A$9</cx:f>
        <cx:lvl ptCount="8">
          <cx:pt idx="0">Revenue Growth</cx:pt>
          <cx:pt idx="1">Retired Debt</cx:pt>
          <cx:pt idx="2">Health Insurance</cx:pt>
          <cx:pt idx="3">SBRHS</cx:pt>
          <cx:pt idx="4">K-8 Transportation</cx:pt>
          <cx:pt idx="5">Pensions</cx:pt>
          <cx:pt idx="6">K-8 Operating</cx:pt>
          <cx:pt idx="7">Total</cx:pt>
        </cx:lvl>
      </cx:strDim>
      <cx:numDim type="val">
        <cx:f>Sheet1!$B$2:$B$9</cx:f>
        <cx:lvl ptCount="8" formatCode="&quot;$&quot;#,##0_);[Red]\(&quot;$&quot;#,##0\)">
          <cx:pt idx="0">2048038</cx:pt>
          <cx:pt idx="1">-849143</cx:pt>
          <cx:pt idx="2">-233749</cx:pt>
          <cx:pt idx="3">-289667</cx:pt>
          <cx:pt idx="4">-134087</cx:pt>
          <cx:pt idx="5">-123937</cx:pt>
          <cx:pt idx="6">-174312</cx:pt>
          <cx:pt idx="7">243143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/>
            </a:pPr>
            <a:r>
              <a:rPr lang="en-US" sz="2500" b="1" i="0" u="none" strike="noStrike" baseline="0" dirty="0">
                <a:solidFill>
                  <a:prstClr val="white">
                    <a:lumMod val="65000"/>
                    <a:lumOff val="35000"/>
                  </a:prstClr>
                </a:solidFill>
                <a:latin typeface="Rockwell" panose="02060603020205020403"/>
              </a:rPr>
              <a:t>Where Does It All Go?</a:t>
            </a:r>
          </a:p>
        </cx:rich>
      </cx:tx>
    </cx:title>
    <cx:plotArea>
      <cx:plotAreaRegion>
        <cx:series layoutId="waterfall" uniqueId="{53BE8736-1C6E-4102-BD6B-0EBDF6731DDB}">
          <cx:tx>
            <cx:txData>
              <cx:f>Sheet1!$B$1</cx:f>
              <cx:v>Series1</cx:v>
            </cx:txData>
          </cx:tx>
          <cx:dataLabels pos="outEnd">
            <cx:visibility seriesName="0" categoryName="0" value="1"/>
          </cx:dataLabels>
          <cx:dataId val="0"/>
          <cx:layoutPr>
            <cx:visibility connectorLines="0"/>
            <cx:subtotals>
              <cx:idx val="7"/>
            </cx:subtotals>
          </cx:layoutPr>
        </cx:series>
      </cx:plotAreaRegion>
      <cx:axis id="0">
        <cx:catScaling gapWidth="0.5"/>
        <cx:tickLabels/>
      </cx:axis>
      <cx:axis id="1">
        <cx:valScaling/>
        <cx:majorGridlines/>
        <cx:tickLabels/>
      </cx:axis>
    </cx:plotArea>
    <cx:legend pos="t" align="ctr" overlay="0"/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9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C073-F99D-4CB2-9A37-3230BD7C65C7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8370-DC97-431F-B856-A1D60D7C8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24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C073-F99D-4CB2-9A37-3230BD7C65C7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8370-DC97-431F-B856-A1D60D7C8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83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C073-F99D-4CB2-9A37-3230BD7C65C7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8370-DC97-431F-B856-A1D60D7C8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83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C073-F99D-4CB2-9A37-3230BD7C65C7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8370-DC97-431F-B856-A1D60D7C8BB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6213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C073-F99D-4CB2-9A37-3230BD7C65C7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8370-DC97-431F-B856-A1D60D7C8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95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C073-F99D-4CB2-9A37-3230BD7C65C7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8370-DC97-431F-B856-A1D60D7C8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752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C073-F99D-4CB2-9A37-3230BD7C65C7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8370-DC97-431F-B856-A1D60D7C8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77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C073-F99D-4CB2-9A37-3230BD7C65C7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8370-DC97-431F-B856-A1D60D7C8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05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C073-F99D-4CB2-9A37-3230BD7C65C7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8370-DC97-431F-B856-A1D60D7C8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06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C073-F99D-4CB2-9A37-3230BD7C65C7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8370-DC97-431F-B856-A1D60D7C8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4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C073-F99D-4CB2-9A37-3230BD7C65C7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8370-DC97-431F-B856-A1D60D7C8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C073-F99D-4CB2-9A37-3230BD7C65C7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8370-DC97-431F-B856-A1D60D7C8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C073-F99D-4CB2-9A37-3230BD7C65C7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8370-DC97-431F-B856-A1D60D7C8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98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C073-F99D-4CB2-9A37-3230BD7C65C7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8370-DC97-431F-B856-A1D60D7C8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64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C073-F99D-4CB2-9A37-3230BD7C65C7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8370-DC97-431F-B856-A1D60D7C8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C073-F99D-4CB2-9A37-3230BD7C65C7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8370-DC97-431F-B856-A1D60D7C8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86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C073-F99D-4CB2-9A37-3230BD7C65C7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8370-DC97-431F-B856-A1D60D7C8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AC073-F99D-4CB2-9A37-3230BD7C65C7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C8370-DC97-431F-B856-A1D60D7C8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245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B76F39C-DC92-43A2-AFAC-DF33A3F0EB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58F367-8796-789D-4D83-5D923AAB13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3796" y="4223657"/>
            <a:ext cx="5021337" cy="192210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800" dirty="0"/>
              <a:t>Fiscal Year 2026 Initial Budget Review</a:t>
            </a:r>
          </a:p>
        </p:txBody>
      </p:sp>
      <p:pic>
        <p:nvPicPr>
          <p:cNvPr id="5" name="Picture 4" descr="A round blue and white emblem&#10;&#10;Description automatically generated">
            <a:extLst>
              <a:ext uri="{FF2B5EF4-FFF2-40B4-BE49-F238E27FC236}">
                <a16:creationId xmlns:a16="http://schemas.microsoft.com/office/drawing/2014/main" id="{35063D76-437E-2918-E116-BC06A2E272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93" b="97222" l="4630" r="96296">
                        <a14:foregroundMark x1="16667" y1="80093" x2="4630" y2="59722"/>
                        <a14:foregroundMark x1="4630" y1="59722" x2="13426" y2="43056"/>
                        <a14:foregroundMark x1="16667" y1="32870" x2="40741" y2="11574"/>
                        <a14:foregroundMark x1="40741" y1="11574" x2="19907" y2="24074"/>
                        <a14:foregroundMark x1="19907" y1="24074" x2="17130" y2="37500"/>
                        <a14:foregroundMark x1="14815" y1="38426" x2="43056" y2="92130"/>
                        <a14:foregroundMark x1="43056" y1="92130" x2="72222" y2="89815"/>
                        <a14:foregroundMark x1="72222" y1="89815" x2="92130" y2="76852"/>
                        <a14:foregroundMark x1="92461" y1="74656" x2="97222" y2="43056"/>
                        <a14:foregroundMark x1="92130" y1="76852" x2="92269" y2="75931"/>
                        <a14:foregroundMark x1="97222" y1="43056" x2="80093" y2="12963"/>
                        <a14:foregroundMark x1="80093" y1="12963" x2="58333" y2="3704"/>
                        <a14:foregroundMark x1="58333" y1="3704" x2="33796" y2="4167"/>
                        <a14:foregroundMark x1="33796" y1="4167" x2="14352" y2="20370"/>
                        <a14:foregroundMark x1="14352" y1="20370" x2="1389" y2="43056"/>
                        <a14:foregroundMark x1="1389" y1="43056" x2="12963" y2="71759"/>
                        <a14:foregroundMark x1="12963" y1="71759" x2="45370" y2="93056"/>
                        <a14:foregroundMark x1="45370" y1="93056" x2="73148" y2="86574"/>
                        <a14:foregroundMark x1="73148" y1="86574" x2="63889" y2="96296"/>
                        <a14:foregroundMark x1="92593" y1="71296" x2="93056" y2="41667"/>
                        <a14:foregroundMark x1="93056" y1="41667" x2="70833" y2="26389"/>
                        <a14:foregroundMark x1="70833" y1="26389" x2="56019" y2="5093"/>
                        <a14:foregroundMark x1="56019" y1="5093" x2="35648" y2="8796"/>
                        <a14:foregroundMark x1="88889" y1="42130" x2="93056" y2="54167"/>
                        <a14:foregroundMark x1="93981" y1="63889" x2="97222" y2="46759"/>
                        <a14:foregroundMark x1="50926" y1="96759" x2="50926" y2="96759"/>
                        <a14:foregroundMark x1="47222" y1="97222" x2="47222" y2="97222"/>
                        <a14:backgroundMark x1="6732" y1="13696" x2="6481" y2="13889"/>
                        <a14:backgroundMark x1="99537" y1="41667" x2="98611" y2="39352"/>
                        <a14:backgroundMark x1="94444" y1="76852" x2="93519" y2="773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181" y="497632"/>
            <a:ext cx="3398398" cy="3398398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66758FC-A415-4D42-862A-2C0765FF80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154913"/>
            <a:ext cx="0" cy="2083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Long shot of a white building&#10;&#10;AI-generated content may be incorrect.">
            <a:extLst>
              <a:ext uri="{FF2B5EF4-FFF2-40B4-BE49-F238E27FC236}">
                <a16:creationId xmlns:a16="http://schemas.microsoft.com/office/drawing/2014/main" id="{9F77E038-8FA4-D791-9640-C1E20947FB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655920" y="497655"/>
            <a:ext cx="4639388" cy="339835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6A3D5FB-A908-EDC0-795C-E1D9E466EC16}"/>
              </a:ext>
            </a:extLst>
          </p:cNvPr>
          <p:cNvSpPr txBox="1"/>
          <p:nvPr/>
        </p:nvSpPr>
        <p:spPr>
          <a:xfrm>
            <a:off x="6256865" y="4223657"/>
            <a:ext cx="5010691" cy="1922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120000"/>
              </a:lnSpc>
              <a:spcAft>
                <a:spcPts val="600"/>
              </a:spcAft>
            </a:pPr>
            <a:r>
              <a:rPr lang="en-US" b="1" dirty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Financial Advisory Committee</a:t>
            </a:r>
          </a:p>
          <a:p>
            <a:pPr defTabSz="914400">
              <a:lnSpc>
                <a:spcPct val="120000"/>
              </a:lnSpc>
              <a:spcAft>
                <a:spcPts val="600"/>
              </a:spcAft>
            </a:pPr>
            <a:r>
              <a:rPr lang="en-US" b="1" dirty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Wednesday, February 26</a:t>
            </a:r>
            <a:r>
              <a:rPr lang="en-US" b="1" baseline="30000" dirty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th</a:t>
            </a:r>
            <a:r>
              <a:rPr lang="en-US" b="1" dirty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, 2025</a:t>
            </a:r>
          </a:p>
        </p:txBody>
      </p:sp>
    </p:spTree>
    <p:extLst>
      <p:ext uri="{BB962C8B-B14F-4D97-AF65-F5344CB8AC3E}">
        <p14:creationId xmlns:p14="http://schemas.microsoft.com/office/powerpoint/2010/main" val="3427316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6647A-8DCE-87C0-CCB8-3AC79724D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192290"/>
            <a:ext cx="10353761" cy="1326321"/>
          </a:xfrm>
        </p:spPr>
        <p:txBody>
          <a:bodyPr/>
          <a:lstStyle/>
          <a:p>
            <a:r>
              <a:rPr lang="en-US" dirty="0"/>
              <a:t>32 Hour Hall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AF83C-BB95-8707-A3DC-14E6B1562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381" y="1470098"/>
            <a:ext cx="11709229" cy="5317328"/>
          </a:xfrm>
        </p:spPr>
        <p:txBody>
          <a:bodyPr>
            <a:normAutofit/>
          </a:bodyPr>
          <a:lstStyle/>
          <a:p>
            <a:r>
              <a:rPr lang="en-US" b="1" dirty="0"/>
              <a:t>Department of Revenue’s Financial Management Review in 2005 had suggested revisiting the working hours from 32 hours to a higher figure. The previous figure had been imposed largely due to budgetary constraints.</a:t>
            </a:r>
          </a:p>
          <a:p>
            <a:endParaRPr lang="en-US" b="1" dirty="0"/>
          </a:p>
          <a:p>
            <a:r>
              <a:rPr lang="en-US" b="1" dirty="0"/>
              <a:t>The current work-week at the Hall is fairly standard at 23 hours, though some departments may be more or less.</a:t>
            </a:r>
          </a:p>
          <a:p>
            <a:endParaRPr lang="en-US" b="1" dirty="0"/>
          </a:p>
          <a:p>
            <a:r>
              <a:rPr lang="en-US" b="1" dirty="0"/>
              <a:t>The hours could be extended through creative staffing; but the focus of any plan would be a focus on hiring/retention of</a:t>
            </a:r>
            <a:r>
              <a:rPr lang="en-US" dirty="0"/>
              <a:t> </a:t>
            </a:r>
            <a:r>
              <a:rPr lang="en-US" b="1" dirty="0"/>
              <a:t>full-time professional staff rather than relying on temporary solutions.</a:t>
            </a:r>
            <a:br>
              <a:rPr lang="en-US" b="1" dirty="0"/>
            </a:br>
            <a:br>
              <a:rPr lang="en-US" b="1" dirty="0"/>
            </a:b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04586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CF8F1-F99E-B4F1-A30E-3EB82A593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155468"/>
            <a:ext cx="10353761" cy="1326321"/>
          </a:xfrm>
        </p:spPr>
        <p:txBody>
          <a:bodyPr>
            <a:normAutofit fontScale="90000"/>
          </a:bodyPr>
          <a:lstStyle/>
          <a:p>
            <a:r>
              <a:rPr lang="en-US" dirty="0"/>
              <a:t>32 Hour Hall Analysis </a:t>
            </a:r>
            <a:br>
              <a:rPr lang="en-US" dirty="0"/>
            </a:br>
            <a:r>
              <a:rPr lang="en-US" dirty="0"/>
              <a:t>Key Considerations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EBD3F-7565-CA41-D6FA-7FADD381D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49" y="1181080"/>
            <a:ext cx="11960843" cy="56769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Union Constraints:</a:t>
            </a:r>
            <a:r>
              <a:rPr lang="en-US" dirty="0"/>
              <a:t> Union agreements impose constraints on working hours that need to be carefully navigated when considering an extended work week.</a:t>
            </a:r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r>
              <a:rPr lang="en-US" b="1" dirty="0"/>
              <a:t>Staff Culture:</a:t>
            </a:r>
            <a:r>
              <a:rPr lang="en-US" dirty="0"/>
              <a:t> Many staff appreciate the flexibility of part-time status, shifting to a 32-hour work week must balance this cultural preference with the need for continuous, professional coverage. </a:t>
            </a:r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r>
              <a:rPr lang="en-US" b="1" dirty="0"/>
              <a:t>Float Clerk Position:</a:t>
            </a:r>
            <a:r>
              <a:rPr lang="en-US" dirty="0"/>
              <a:t> The operational audit in other Towns highlighted the potential for a float clerk position. This role could provide targeted coverage in specific offices, offering flexibility without compromising service levels.</a:t>
            </a:r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r>
              <a:rPr lang="en-US" b="1" u="sng" dirty="0"/>
              <a:t>Benefits:  </a:t>
            </a:r>
            <a:r>
              <a:rPr lang="en-US" dirty="0"/>
              <a:t>While hours reductions were hailed as a cost savings, benefits are becoming a significant contributing factor to the cost of doing business. One full-time employee may cost significantly less than two part-time employees when benefits are included.</a:t>
            </a:r>
            <a:endParaRPr lang="en-US" b="1" u="sng" dirty="0"/>
          </a:p>
          <a:p>
            <a:pPr marL="0" indent="0">
              <a:buNone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4015576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67B28-0869-3179-C64D-30046B724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6" y="186153"/>
            <a:ext cx="10353761" cy="1326321"/>
          </a:xfrm>
        </p:spPr>
        <p:txBody>
          <a:bodyPr/>
          <a:lstStyle/>
          <a:p>
            <a:r>
              <a:rPr lang="en-US" dirty="0"/>
              <a:t>32 Hour Hall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B54D0-C7BB-EE5A-BBE2-49F599074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22" y="1378044"/>
            <a:ext cx="11856515" cy="53602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Scheduling:</a:t>
            </a:r>
            <a:r>
              <a:rPr lang="en-US" dirty="0"/>
              <a:t> – Would need to engage with citizens and staff regarding hours. Monday-Thursday 9-5? Friday mornings? Where is the demand greatest?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Timing:</a:t>
            </a:r>
            <a:r>
              <a:rPr lang="en-US" dirty="0"/>
              <a:t> Could be phased in as time and money will allow.  Build a core of staff with 32-hour minimum employment agreements or contracts. </a:t>
            </a:r>
            <a:endParaRPr lang="en-US" b="1" u="sng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600" b="1" u="sng" dirty="0"/>
              <a:t>Bottom line:</a:t>
            </a:r>
            <a:r>
              <a:rPr lang="en-US" sz="2600" b="1" dirty="0"/>
              <a:t> </a:t>
            </a:r>
            <a:r>
              <a:rPr lang="en-US" sz="2600" dirty="0"/>
              <a:t>Departments would be centered around a full-time department head, responsible for the full bank of hours. Most part-time staff would continue to enjoy the flexibility they currently do.</a:t>
            </a:r>
            <a:br>
              <a:rPr lang="en-US" sz="2600" dirty="0"/>
            </a:br>
            <a:br>
              <a:rPr lang="en-US" sz="2600" dirty="0"/>
            </a:br>
            <a:r>
              <a:rPr lang="en-US" sz="2600" dirty="0"/>
              <a:t>Total cost would be </a:t>
            </a:r>
            <a:r>
              <a:rPr lang="en-US" sz="2600" b="1" dirty="0"/>
              <a:t>$85,000 on the low-end, $105,000 on the higher end</a:t>
            </a:r>
            <a:r>
              <a:rPr lang="en-US" sz="2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77170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15DF0-2F5F-C8F2-C1D7-2B35B7972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22" y="-212746"/>
            <a:ext cx="10353761" cy="1326321"/>
          </a:xfrm>
        </p:spPr>
        <p:txBody>
          <a:bodyPr/>
          <a:lstStyle/>
          <a:p>
            <a:r>
              <a:rPr lang="en-US" dirty="0"/>
              <a:t>Investment in Town Hall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973DE39-9ED6-09BB-9310-87A151B11E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2278024"/>
              </p:ext>
            </p:extLst>
          </p:nvPr>
        </p:nvGraphicFramePr>
        <p:xfrm>
          <a:off x="0" y="668924"/>
          <a:ext cx="12192000" cy="6081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8330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99BA8-9553-F13D-830C-DBBCC5EFD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109268"/>
            <a:ext cx="10353761" cy="1326321"/>
          </a:xfrm>
        </p:spPr>
        <p:txBody>
          <a:bodyPr/>
          <a:lstStyle/>
          <a:p>
            <a:r>
              <a:rPr lang="en-US" dirty="0">
                <a:effectLst/>
              </a:rPr>
              <a:t>Investment in Town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A5411-1704-B417-AE3A-191EB2C47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7530" y="1261065"/>
            <a:ext cx="5104804" cy="532384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400" b="1" dirty="0"/>
              <a:t>     </a:t>
            </a:r>
            <a:r>
              <a:rPr lang="en-US" sz="2500" b="1" u="sng" dirty="0">
                <a:effectLst/>
              </a:rPr>
              <a:t>Virtually Unfunded</a:t>
            </a:r>
          </a:p>
          <a:p>
            <a:pPr marL="0" indent="0">
              <a:buNone/>
            </a:pPr>
            <a:endParaRPr lang="en-US" sz="2500" b="1" u="sng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100" b="1" dirty="0"/>
              <a:t>Board of Health:</a:t>
            </a:r>
            <a:r>
              <a:rPr lang="en-US" sz="2100" dirty="0"/>
              <a:t> General fund support is almost non-existent—its operations rely solely on a revolving fund and special grants. This leaves the Board of Health with minimal, if any, sustainable support. The Public Health Excellence grant has provided services through a Regional Health Inspector and a Regional Public Health Nurse at no expense to the General Fund.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100" dirty="0"/>
          </a:p>
          <a:p>
            <a:pPr>
              <a:buFont typeface="Arial" panose="020B0604020202020204" pitchFamily="34" charset="0"/>
              <a:buChar char="•"/>
            </a:pPr>
            <a:endParaRPr lang="en-US" sz="2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100" b="1" dirty="0"/>
              <a:t>Planning Board:</a:t>
            </a:r>
            <a:r>
              <a:rPr lang="en-US" sz="2100" dirty="0"/>
              <a:t> Similarly, the Planning Board (as seen with Berkley's near-volunteer-level funding) receives virtually no dedicated general fund allocation, resulting in inadequate support compared to neighboring towns.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B7ABD7-8487-872E-CA5A-FF39EBF7E8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9667" y="1286061"/>
            <a:ext cx="5094154" cy="4924958"/>
          </a:xfrm>
        </p:spPr>
        <p:txBody>
          <a:bodyPr>
            <a:normAutofit fontScale="77500" lnSpcReduction="20000"/>
          </a:bodyPr>
          <a:lstStyle/>
          <a:p>
            <a:r>
              <a:rPr lang="en-US" sz="2500" b="1" u="sng" dirty="0"/>
              <a:t>Critically Underfunded (Less than 30% of Median Spend)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Building Department:</a:t>
            </a:r>
            <a:r>
              <a:rPr lang="en-US" dirty="0"/>
              <a:t> Spending is only about 30% of the median spent by peers, with staffing limited to a ten-hour inspector and a part-time admin assistant—hardly sufficient for the needs of a town of our size.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Council on Aging:</a:t>
            </a:r>
            <a:r>
              <a:rPr lang="en-US" dirty="0"/>
              <a:t> Operating at roughly less than 30% of the median spend, its funding remains critically low. This is especially concerning given that its director role is part-time and the grant-funded outreach coordinator position is at risk.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F5BBB91-5FA6-263F-6AE5-AB845FC32605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090676" y="1435589"/>
            <a:ext cx="10651" cy="48875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745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2DD38D-0231-81DB-FA74-05708A47F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83919-8BD8-107D-9726-3165EB36D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109268"/>
            <a:ext cx="10353761" cy="1326321"/>
          </a:xfrm>
        </p:spPr>
        <p:txBody>
          <a:bodyPr/>
          <a:lstStyle/>
          <a:p>
            <a:r>
              <a:rPr lang="en-US" dirty="0">
                <a:effectLst/>
              </a:rPr>
              <a:t>Investment in Town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39DC2-0D8B-CF1D-BC41-47E9F71B17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7530" y="1261065"/>
            <a:ext cx="5104804" cy="532384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400" b="1" dirty="0"/>
              <a:t>     </a:t>
            </a:r>
            <a:r>
              <a:rPr lang="en-US" sz="2700" b="1" u="sng" dirty="0"/>
              <a:t>Improving Funding Levels (40%- 60% of Median Spend)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Board of Selectmen/Town Administrator (BOS/TA):</a:t>
            </a:r>
            <a:r>
              <a:rPr lang="en-US" sz="2400" dirty="0"/>
              <a:t> At around 40% of the median spend, this area reflects low salary investment for selectmen, the town administrator, and support staff.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Town Clerk &amp; Library:</a:t>
            </a:r>
            <a:r>
              <a:rPr lang="en-US" sz="2400" dirty="0"/>
              <a:t> Both are funded at between 40% and 50% of the median spend, even though the Town Clerk is effectively working full-time despite being paid as a part-time elected position.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Assessor's Office:</a:t>
            </a:r>
            <a:r>
              <a:rPr lang="en-US" sz="2400" dirty="0"/>
              <a:t> Although recent investments have raised its spending above half the median, it still remains below the 60% benchmark, indicating room for further improvement.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F3712-CE23-4E46-58A2-A7B24B0D75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9667" y="1286061"/>
            <a:ext cx="5094154" cy="4924958"/>
          </a:xfrm>
        </p:spPr>
        <p:txBody>
          <a:bodyPr>
            <a:normAutofit fontScale="70000" lnSpcReduction="20000"/>
          </a:bodyPr>
          <a:lstStyle/>
          <a:p>
            <a:r>
              <a:rPr lang="en-US" sz="2400" b="1" u="sng" dirty="0"/>
              <a:t>Approaching  Target (70% or More of Median Spend)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Accountant and Treasurer/Collector:</a:t>
            </a:r>
            <a:r>
              <a:rPr lang="en-US" sz="2400" dirty="0"/>
              <a:t> These positions are nearing or exceeding 70% of the median spend of neighboring towns. They are the most competitively funded departments, suggesting that with continued vigilance, these are on track to stabilize in the near future.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60D54EB-260D-F7DB-E1B3-93844FE92D69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090676" y="1435589"/>
            <a:ext cx="10651" cy="48875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675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51C52-F652-46C4-073F-A977BCE6D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6" y="180016"/>
            <a:ext cx="10445630" cy="985997"/>
          </a:xfrm>
        </p:spPr>
        <p:txBody>
          <a:bodyPr/>
          <a:lstStyle/>
          <a:p>
            <a:r>
              <a:rPr lang="en-US" dirty="0"/>
              <a:t>Investment in Town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6603C-F01D-1AA1-995E-73D28743E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6" y="1234493"/>
            <a:ext cx="10586778" cy="51478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/>
              <a:t>“Berkley is a small-town, we can’t spend what other do.”</a:t>
            </a:r>
          </a:p>
          <a:p>
            <a:pPr marL="0" indent="0">
              <a:buNone/>
            </a:pPr>
            <a:r>
              <a:rPr lang="en-US" dirty="0"/>
              <a:t>The following chart highlights the stark contrast in per capita spending among our neighboring towns, with a special focus on Berkley. Although Berkley is a small community, when we adjust for population size, it becomes clear that Berkley spends significantly less per citizen compared to virtually any other town in our region.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Even towns with similar or smaller populations manage to invest a higher amount per capita in general government, reflecting a stronger commitment to supporting essential services and community needs. This chart serves as a call to action: we must reassess our funding priorities and explore strategies to increase per capita investments, ensuring that every resident benefits from an equitable allocation of public funds.</a:t>
            </a:r>
          </a:p>
        </p:txBody>
      </p:sp>
    </p:spTree>
    <p:extLst>
      <p:ext uri="{BB962C8B-B14F-4D97-AF65-F5344CB8AC3E}">
        <p14:creationId xmlns:p14="http://schemas.microsoft.com/office/powerpoint/2010/main" val="3506425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614A5-CB20-1897-58CA-0A10F57FF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9" y="149332"/>
            <a:ext cx="10353761" cy="1326321"/>
          </a:xfrm>
        </p:spPr>
        <p:txBody>
          <a:bodyPr/>
          <a:lstStyle/>
          <a:p>
            <a:r>
              <a:rPr lang="en-US" dirty="0"/>
              <a:t>Investment In Town Hall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138EB036-D906-15E3-7497-A38EA7F31E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1226846"/>
              </p:ext>
            </p:extLst>
          </p:nvPr>
        </p:nvGraphicFramePr>
        <p:xfrm>
          <a:off x="0" y="1331710"/>
          <a:ext cx="12192000" cy="5526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372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55C3D5B-2F9D-80FC-E17A-FA45B3884C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782322"/>
              </p:ext>
            </p:extLst>
          </p:nvPr>
        </p:nvGraphicFramePr>
        <p:xfrm>
          <a:off x="0" y="70337"/>
          <a:ext cx="12119317" cy="6724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759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084D6-026E-4DA4-F14D-2151C599C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6" y="0"/>
            <a:ext cx="10353761" cy="1326321"/>
          </a:xfrm>
        </p:spPr>
        <p:txBody>
          <a:bodyPr/>
          <a:lstStyle/>
          <a:p>
            <a:r>
              <a:rPr lang="en-US" dirty="0"/>
              <a:t>FY2026 Preliminary Budget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797FD-1321-C7F4-D7D3-C380ABFB4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214" y="886691"/>
            <a:ext cx="11837323" cy="58189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The Estimated Increases in the preceding chart total: $1,516,739.38</a:t>
            </a:r>
          </a:p>
          <a:p>
            <a:pPr marL="0" indent="0" algn="ctr">
              <a:buNone/>
            </a:pPr>
            <a:r>
              <a:rPr lang="en-US" b="1" dirty="0"/>
              <a:t> </a:t>
            </a:r>
            <a:r>
              <a:rPr lang="en-US" b="1" u="sng" dirty="0"/>
              <a:t>Debt-Related Costs (Handled by Incoming Debt Exclusions):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Bristol Plymouth High School Debt</a:t>
            </a:r>
            <a:r>
              <a:rPr lang="en-US" dirty="0"/>
              <a:t> and </a:t>
            </a:r>
            <a:r>
              <a:rPr lang="en-US" b="1" dirty="0"/>
              <a:t>Berkley Community School Debt</a:t>
            </a:r>
            <a:r>
              <a:rPr lang="en-US" dirty="0"/>
              <a:t> together account for </a:t>
            </a:r>
            <a:r>
              <a:rPr lang="en-US" b="1" dirty="0"/>
              <a:t>$850,654.00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These obligations will be </a:t>
            </a:r>
            <a:r>
              <a:rPr lang="en-US" b="1" dirty="0"/>
              <a:t>covered by incoming debt exclusions</a:t>
            </a:r>
            <a:r>
              <a:rPr lang="en-US" dirty="0"/>
              <a:t>, meaning they will </a:t>
            </a:r>
            <a:r>
              <a:rPr lang="en-US" b="1" dirty="0"/>
              <a:t>not impact the town’s operating budget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r>
              <a:rPr lang="en-US" b="1" dirty="0"/>
              <a:t>    </a:t>
            </a:r>
            <a:r>
              <a:rPr lang="en-US" b="1" u="sng" dirty="0"/>
              <a:t>General Operating Increases:</a:t>
            </a:r>
          </a:p>
          <a:p>
            <a:pPr marL="0" indent="0" algn="ctr">
              <a:buNone/>
            </a:pPr>
            <a:endParaRPr lang="en-US" b="1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remaining </a:t>
            </a:r>
            <a:r>
              <a:rPr lang="en-US" b="1" dirty="0"/>
              <a:t>$666,085.38</a:t>
            </a:r>
            <a:r>
              <a:rPr lang="en-US" dirty="0"/>
              <a:t> covers </a:t>
            </a:r>
            <a:r>
              <a:rPr lang="en-US" b="1" dirty="0"/>
              <a:t>K-8 operating expenses, transportation, and health insurance premiums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These increases need to be </a:t>
            </a:r>
            <a:r>
              <a:rPr lang="en-US" b="1" dirty="0"/>
              <a:t>managed within the town’s general operating budget</a:t>
            </a:r>
            <a:r>
              <a:rPr lang="en-US" dirty="0"/>
              <a:t>, requiring </a:t>
            </a:r>
            <a:r>
              <a:rPr lang="en-US" b="1" dirty="0"/>
              <a:t>sustainable funding solutions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167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7FA30F-0CE9-BD65-455C-0136C0622C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6D0AF-558C-4990-D9BA-79A0D7279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6" y="0"/>
            <a:ext cx="10353761" cy="1326321"/>
          </a:xfrm>
        </p:spPr>
        <p:txBody>
          <a:bodyPr/>
          <a:lstStyle/>
          <a:p>
            <a:r>
              <a:rPr lang="en-US" dirty="0"/>
              <a:t>FY2026 Preliminary Budget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81045-A0F3-EC7E-3CFD-B7D6F7F1C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214" y="886691"/>
            <a:ext cx="11837323" cy="58189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/>
              <a:t>Somerset Berkley Regional High School Operating Assessment</a:t>
            </a:r>
            <a:r>
              <a:rPr lang="en-US" dirty="0"/>
              <a:t> is expected to increase by over </a:t>
            </a:r>
            <a:r>
              <a:rPr lang="en-US" b="1" dirty="0"/>
              <a:t>$200,000</a:t>
            </a:r>
            <a:r>
              <a:rPr lang="en-US" dirty="0"/>
              <a:t> for FY2026. However, this increase will be </a:t>
            </a:r>
            <a:r>
              <a:rPr lang="en-US" b="1" dirty="0"/>
              <a:t>managed through the High School Stabilization funding mechanism</a:t>
            </a:r>
            <a:r>
              <a:rPr lang="en-US" dirty="0"/>
              <a:t>, ensuring a structured and sustainable approach.</a:t>
            </a:r>
          </a:p>
          <a:p>
            <a:pPr marL="0" indent="0">
              <a:buNone/>
            </a:pPr>
            <a:r>
              <a:rPr lang="en-US" b="1" dirty="0"/>
              <a:t>    </a:t>
            </a:r>
            <a:r>
              <a:rPr lang="en-US" dirty="0"/>
              <a:t> Similar to a </a:t>
            </a:r>
            <a:r>
              <a:rPr lang="en-US" b="1" dirty="0"/>
              <a:t>debt exclusion</a:t>
            </a:r>
            <a:r>
              <a:rPr lang="en-US" dirty="0"/>
              <a:t>, this mechanism functions as an </a:t>
            </a:r>
            <a:r>
              <a:rPr lang="en-US" b="1" dirty="0"/>
              <a:t>earmark</a:t>
            </a:r>
            <a:r>
              <a:rPr lang="en-US" dirty="0"/>
              <a:t>, ensuring that taxation is: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Directly applied</a:t>
            </a:r>
            <a:r>
              <a:rPr lang="en-US" dirty="0"/>
              <a:t> to the operating assessment </a:t>
            </a:r>
            <a:r>
              <a:rPr lang="en-US" b="1" dirty="0"/>
              <a:t>or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Used to </a:t>
            </a:r>
            <a:r>
              <a:rPr lang="en-US" b="1" dirty="0"/>
              <a:t>increase the balance</a:t>
            </a:r>
            <a:r>
              <a:rPr lang="en-US" dirty="0"/>
              <a:t> of the stabilization fund for future years.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   </a:t>
            </a:r>
            <a:r>
              <a:rPr lang="en-US" b="1" u="sng" dirty="0"/>
              <a:t>Long-Term Budgeting Strategy:</a:t>
            </a:r>
          </a:p>
          <a:p>
            <a:r>
              <a:rPr lang="en-US" dirty="0"/>
              <a:t>By utilizing this </a:t>
            </a:r>
            <a:r>
              <a:rPr lang="en-US" b="1" dirty="0"/>
              <a:t>dedicated stabilization fund</a:t>
            </a:r>
            <a:r>
              <a:rPr lang="en-US" dirty="0"/>
              <a:t>, the </a:t>
            </a:r>
            <a:r>
              <a:rPr lang="en-US"/>
              <a:t>town has </a:t>
            </a:r>
            <a:r>
              <a:rPr lang="en-US" b="1"/>
              <a:t>mitigated financial impacts</a:t>
            </a:r>
            <a:r>
              <a:rPr lang="en-US"/>
              <a:t> and provided </a:t>
            </a:r>
            <a:r>
              <a:rPr lang="en-US" b="1" dirty="0"/>
              <a:t>predictable funding</a:t>
            </a:r>
            <a:r>
              <a:rPr lang="en-US" dirty="0"/>
              <a:t> for future high school assessments, avoiding abrupt tax increases.</a:t>
            </a:r>
          </a:p>
          <a:p>
            <a:r>
              <a:rPr lang="en-US" dirty="0"/>
              <a:t>This strategic approach ensures </a:t>
            </a:r>
            <a:r>
              <a:rPr lang="en-US" b="1" dirty="0"/>
              <a:t>stability in funding</a:t>
            </a:r>
            <a:r>
              <a:rPr lang="en-US" dirty="0"/>
              <a:t> for the Somerset Berkley High School Operating Assessment while maintaining </a:t>
            </a:r>
            <a:r>
              <a:rPr lang="en-US" b="1" dirty="0"/>
              <a:t>long-term financial planning</a:t>
            </a:r>
            <a:r>
              <a:rPr lang="en-US" dirty="0"/>
              <a:t> for the town.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885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6" name="Content Placeholder 5">
                <a:extLst>
                  <a:ext uri="{FF2B5EF4-FFF2-40B4-BE49-F238E27FC236}">
                    <a16:creationId xmlns:a16="http://schemas.microsoft.com/office/drawing/2014/main" id="{DE5E5337-B0F3-C7AE-C133-4A32574D624D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996523217"/>
                  </p:ext>
                </p:extLst>
              </p:nvPr>
            </p:nvGraphicFramePr>
            <p:xfrm>
              <a:off x="86264" y="60385"/>
              <a:ext cx="11964838" cy="671997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6" name="Content Placeholder 5">
                <a:extLst>
                  <a:ext uri="{FF2B5EF4-FFF2-40B4-BE49-F238E27FC236}">
                    <a16:creationId xmlns:a16="http://schemas.microsoft.com/office/drawing/2014/main" id="{DE5E5337-B0F3-C7AE-C133-4A32574D624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6264" y="60385"/>
                <a:ext cx="11964838" cy="671997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690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7E2742-97F1-D0E2-4A59-62B46F0D7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BFDD8-A557-F4A5-3170-A6F1114AE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6" y="0"/>
            <a:ext cx="10353761" cy="1326321"/>
          </a:xfrm>
        </p:spPr>
        <p:txBody>
          <a:bodyPr/>
          <a:lstStyle/>
          <a:p>
            <a:r>
              <a:rPr lang="en-US" dirty="0"/>
              <a:t>Where Does it All Go?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4DC2E-917B-8148-D531-B7C1ABBCD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214" y="886691"/>
            <a:ext cx="11837323" cy="581890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/>
              <a:t>It looks like the previous chart left a </a:t>
            </a:r>
            <a:r>
              <a:rPr lang="en-US" b="1" dirty="0"/>
              <a:t>"remainder"</a:t>
            </a:r>
            <a:r>
              <a:rPr lang="en-US" dirty="0"/>
              <a:t> after major expenses, but it </a:t>
            </a:r>
            <a:r>
              <a:rPr lang="en-US" b="1" dirty="0"/>
              <a:t>didn't</a:t>
            </a:r>
            <a:r>
              <a:rPr lang="en-US" dirty="0"/>
              <a:t> break down several mid-range budget impacts that significantly reduce that remainder.</a:t>
            </a:r>
          </a:p>
          <a:p>
            <a:pPr marL="0" indent="0">
              <a:buNone/>
            </a:pPr>
            <a:r>
              <a:rPr lang="en-US" b="1" dirty="0"/>
              <a:t>   </a:t>
            </a:r>
            <a:r>
              <a:rPr lang="en-US" b="1" u="sng" dirty="0"/>
              <a:t>Key Missing Budget Impacts</a:t>
            </a:r>
          </a:p>
          <a:p>
            <a:r>
              <a:rPr lang="en-US" dirty="0"/>
              <a:t>Before reaching the final balance, we also need to account for:</a:t>
            </a:r>
          </a:p>
          <a:p>
            <a:pPr algn="ctr"/>
            <a:r>
              <a:rPr lang="en-US" dirty="0"/>
              <a:t> </a:t>
            </a:r>
            <a:r>
              <a:rPr lang="en-US" b="1" dirty="0"/>
              <a:t>An increase in </a:t>
            </a:r>
            <a:r>
              <a:rPr lang="en-US" b="1" dirty="0" err="1"/>
              <a:t>backcharges</a:t>
            </a:r>
            <a:r>
              <a:rPr lang="en-US" b="1" dirty="0"/>
              <a:t> ($218,014 alone!)</a:t>
            </a:r>
          </a:p>
          <a:p>
            <a:pPr algn="ctr"/>
            <a:r>
              <a:rPr lang="en-US" b="1" dirty="0"/>
              <a:t>Stormwater testing and reporting</a:t>
            </a:r>
            <a:endParaRPr lang="en-US" dirty="0"/>
          </a:p>
          <a:p>
            <a:pPr algn="ctr"/>
            <a:r>
              <a:rPr lang="en-US" b="1" dirty="0"/>
              <a:t>Regional school districts</a:t>
            </a:r>
            <a:endParaRPr lang="en-US" dirty="0"/>
          </a:p>
          <a:p>
            <a:pPr algn="ctr"/>
            <a:r>
              <a:rPr lang="en-US" b="1" dirty="0"/>
              <a:t>Out-of-district special education</a:t>
            </a:r>
            <a:endParaRPr lang="en-US" dirty="0"/>
          </a:p>
          <a:p>
            <a:r>
              <a:rPr lang="en-US" dirty="0"/>
              <a:t>These are substantial budgetary obligations that eat away an additional </a:t>
            </a:r>
            <a:r>
              <a:rPr lang="en-US" b="1" dirty="0"/>
              <a:t>$300,000 </a:t>
            </a:r>
            <a:r>
              <a:rPr lang="en-US" dirty="0"/>
              <a:t>in revenue growth.</a:t>
            </a:r>
          </a:p>
          <a:p>
            <a:pPr marL="0" indent="0">
              <a:buNone/>
            </a:pPr>
            <a:r>
              <a:rPr lang="en-US" b="1" u="sng" dirty="0"/>
              <a:t>Major Departments Not Yet Considered</a:t>
            </a:r>
          </a:p>
          <a:p>
            <a:r>
              <a:rPr lang="en-US" dirty="0"/>
              <a:t>Even after those budget impacts have gone negative, we </a:t>
            </a:r>
            <a:r>
              <a:rPr lang="en-US" b="1" dirty="0"/>
              <a:t>still haven’t accounted for</a:t>
            </a:r>
            <a:r>
              <a:rPr lang="en-US" dirty="0"/>
              <a:t> essential town services, such as: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b="1" dirty="0"/>
              <a:t>Town Hall operations</a:t>
            </a:r>
            <a:endParaRPr lang="en-US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en-US" b="1" dirty="0"/>
              <a:t>Fire/EMS services</a:t>
            </a:r>
            <a:endParaRPr lang="en-US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en-US" b="1" dirty="0"/>
              <a:t>Police Department funding</a:t>
            </a:r>
            <a:endParaRPr lang="en-US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en-US" b="1" dirty="0"/>
              <a:t>Highway maintenance and infrastructure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852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8913C-9BBF-B30B-4762-3F28BC49FF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C0523-F31A-E97F-5462-DC733C64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6" y="0"/>
            <a:ext cx="10353761" cy="1326321"/>
          </a:xfrm>
        </p:spPr>
        <p:txBody>
          <a:bodyPr/>
          <a:lstStyle/>
          <a:p>
            <a:r>
              <a:rPr lang="en-US" dirty="0"/>
              <a:t>Where Does it All Go?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BC708-1DA9-7568-8F96-B79E69126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214" y="886691"/>
            <a:ext cx="11837323" cy="5818909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/>
              <a:t>The Deficit: A Reliance on Unsustainable Reserves</a:t>
            </a:r>
          </a:p>
          <a:p>
            <a:pPr algn="ctr"/>
            <a:r>
              <a:rPr lang="en-US" dirty="0"/>
              <a:t>Even if the budget appears “balanced,” it is only </a:t>
            </a:r>
            <a:r>
              <a:rPr lang="en-US" b="1" dirty="0"/>
              <a:t>on paper</a:t>
            </a:r>
            <a:r>
              <a:rPr lang="en-US" dirty="0"/>
              <a:t>—not in practice. The Town continues to rely heavily on one-time reserves, a practice that is neither sustainable nor advisable.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b="1" dirty="0"/>
              <a:t>$735,342</a:t>
            </a:r>
            <a:r>
              <a:rPr lang="en-US" dirty="0"/>
              <a:t> was pulled from </a:t>
            </a:r>
            <a:r>
              <a:rPr lang="en-US" b="1" dirty="0"/>
              <a:t>free cash</a:t>
            </a:r>
            <a:r>
              <a:rPr lang="en-US" dirty="0"/>
              <a:t> to cover operational costs.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dirty="0"/>
              <a:t>An additional </a:t>
            </a:r>
            <a:r>
              <a:rPr lang="en-US" b="1" dirty="0"/>
              <a:t>$130,000</a:t>
            </a:r>
            <a:r>
              <a:rPr lang="en-US" dirty="0"/>
              <a:t> was withdrawn from </a:t>
            </a:r>
            <a:r>
              <a:rPr lang="en-US" b="1" dirty="0"/>
              <a:t>general stabilization</a:t>
            </a:r>
            <a:r>
              <a:rPr lang="en-US" dirty="0"/>
              <a:t> last year.</a:t>
            </a:r>
          </a:p>
          <a:p>
            <a:pPr algn="ctr"/>
            <a:r>
              <a:rPr lang="en-US" dirty="0"/>
              <a:t>This means that instead of funding long-term investments or strengthening financial stability, we are </a:t>
            </a:r>
            <a:r>
              <a:rPr lang="en-US" b="1" dirty="0"/>
              <a:t>using our savings to cover routine expenses.</a:t>
            </a:r>
            <a:endParaRPr lang="en-US" dirty="0"/>
          </a:p>
          <a:p>
            <a:r>
              <a:rPr lang="en-US" b="1" u="sng" dirty="0"/>
              <a:t>The Long-Term Impact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b="1" dirty="0"/>
              <a:t>Reserves are not a revenue source.</a:t>
            </a:r>
            <a:r>
              <a:rPr lang="en-US" dirty="0"/>
              <a:t> Once they are spent, they don’t replenish without significant financial discipline.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b="1" dirty="0"/>
              <a:t>Capital spending is being strangled.</a:t>
            </a:r>
            <a:r>
              <a:rPr lang="en-US" dirty="0"/>
              <a:t> Every dollar used for day-to-day operations is a dollar </a:t>
            </a:r>
            <a:r>
              <a:rPr lang="en-US" b="1" dirty="0"/>
              <a:t>not</a:t>
            </a:r>
            <a:r>
              <a:rPr lang="en-US" dirty="0"/>
              <a:t> going toward critical infrastructure, equipment, or future needs.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b="1" dirty="0"/>
              <a:t>Future budgets will be even harder to balance.</a:t>
            </a:r>
            <a:r>
              <a:rPr lang="en-US" dirty="0"/>
              <a:t> If this trend continues, the Town will face either </a:t>
            </a:r>
            <a:r>
              <a:rPr lang="en-US" b="1" dirty="0"/>
              <a:t>steep cuts or tax increases</a:t>
            </a:r>
            <a:r>
              <a:rPr lang="en-US" dirty="0"/>
              <a:t> just to maintain the same level of services.</a:t>
            </a:r>
          </a:p>
          <a:p>
            <a:pPr algn="ctr"/>
            <a:r>
              <a:rPr lang="en-US" dirty="0"/>
              <a:t>The takeaway is clear: </a:t>
            </a:r>
            <a:r>
              <a:rPr lang="en-US" b="1" dirty="0"/>
              <a:t>we are not balancing the budget—we are borrowing from the future.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947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95FA13-D87F-DAA1-015C-1905F9CE11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BC57B-36B3-F78E-6953-5CCC7200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6" y="0"/>
            <a:ext cx="10353761" cy="1326321"/>
          </a:xfrm>
        </p:spPr>
        <p:txBody>
          <a:bodyPr/>
          <a:lstStyle/>
          <a:p>
            <a:r>
              <a:rPr lang="en-US" dirty="0"/>
              <a:t>Where Do We Go from 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C51F4-37C5-68C6-A972-2FB0862EF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214" y="886691"/>
            <a:ext cx="11837323" cy="5818909"/>
          </a:xfrm>
        </p:spPr>
        <p:txBody>
          <a:bodyPr>
            <a:normAutofit/>
          </a:bodyPr>
          <a:lstStyle/>
          <a:p>
            <a:r>
              <a:rPr lang="en-US" b="1" u="sng" dirty="0"/>
              <a:t>1. Tax Rate Increases – Paying for the Services We Value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b="1" dirty="0"/>
              <a:t>Proposition 2½ override</a:t>
            </a:r>
            <a:r>
              <a:rPr lang="en-US" dirty="0"/>
              <a:t> is the </a:t>
            </a:r>
            <a:r>
              <a:rPr lang="en-US" b="1" dirty="0"/>
              <a:t>quickest and most direct</a:t>
            </a:r>
            <a:r>
              <a:rPr lang="en-US" dirty="0"/>
              <a:t> solution.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dirty="0"/>
              <a:t>Ensures the Town can maintain services </a:t>
            </a:r>
            <a:r>
              <a:rPr lang="en-US" b="1" dirty="0"/>
              <a:t>without</a:t>
            </a:r>
            <a:r>
              <a:rPr lang="en-US" dirty="0"/>
              <a:t> relying on one-time reserves.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b="1" dirty="0"/>
              <a:t>Trade-off:</a:t>
            </a:r>
            <a:r>
              <a:rPr lang="en-US" dirty="0"/>
              <a:t> Increases the cost of living for residents, impacting affordability.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u="sng" dirty="0"/>
              <a:t>2. Economic Development – Growth That Eases the Burden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dirty="0"/>
              <a:t>Encouraging commercial and residential </a:t>
            </a:r>
            <a:r>
              <a:rPr lang="en-US" b="1" dirty="0"/>
              <a:t>development expands the tax base</a:t>
            </a:r>
            <a:r>
              <a:rPr lang="en-US" dirty="0"/>
              <a:t>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dirty="0"/>
              <a:t>Helps fund services </a:t>
            </a:r>
            <a:r>
              <a:rPr lang="en-US" b="1" dirty="0"/>
              <a:t>without</a:t>
            </a:r>
            <a:r>
              <a:rPr lang="en-US" dirty="0"/>
              <a:t> direct tax rate hikes.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b="1" dirty="0"/>
              <a:t>Trade-off:</a:t>
            </a:r>
            <a:r>
              <a:rPr lang="en-US" dirty="0"/>
              <a:t> Growth changes the character of the Town—more traffic, infrastructure demands, and shifting community dynamics.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98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0F759D-9B28-AD36-F54B-5BA8634519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5158A-5FB4-9628-99A9-4A049FC9A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6" y="0"/>
            <a:ext cx="10353761" cy="1326321"/>
          </a:xfrm>
        </p:spPr>
        <p:txBody>
          <a:bodyPr/>
          <a:lstStyle/>
          <a:p>
            <a:r>
              <a:rPr lang="en-US" dirty="0"/>
              <a:t>Where Do We Go from 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8A24F-20A1-4075-D45F-3B1F5390C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214" y="886691"/>
            <a:ext cx="11837323" cy="5818909"/>
          </a:xfrm>
        </p:spPr>
        <p:txBody>
          <a:bodyPr>
            <a:normAutofit/>
          </a:bodyPr>
          <a:lstStyle/>
          <a:p>
            <a:r>
              <a:rPr lang="en-US" b="1" u="sng" dirty="0"/>
              <a:t>3. Cost Savings &amp; Cuts – Reducing the Budget to Fit Existing Revenue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dirty="0"/>
              <a:t>Options include </a:t>
            </a:r>
            <a:r>
              <a:rPr lang="en-US" b="1" dirty="0"/>
              <a:t>staffing reductions, service consolidations, and program cuts</a:t>
            </a:r>
            <a:r>
              <a:rPr lang="en-US" dirty="0"/>
              <a:t>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b="1" dirty="0"/>
              <a:t>Short-term relief</a:t>
            </a:r>
            <a:r>
              <a:rPr lang="en-US" dirty="0"/>
              <a:t>, but at the cost of reduced Town services.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b="1" dirty="0"/>
              <a:t>Trade-off:</a:t>
            </a:r>
            <a:r>
              <a:rPr lang="en-US" dirty="0"/>
              <a:t> </a:t>
            </a:r>
            <a:r>
              <a:rPr lang="en-US" b="1" dirty="0"/>
              <a:t>Long-term impacts</a:t>
            </a:r>
            <a:r>
              <a:rPr lang="en-US" dirty="0"/>
              <a:t> on public safety, education, infrastructure, and quality of life.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The Path Forward</a:t>
            </a:r>
          </a:p>
          <a:p>
            <a:pPr marL="0" indent="0" algn="ctr">
              <a:buNone/>
            </a:pPr>
            <a:r>
              <a:rPr lang="en-US" dirty="0"/>
              <a:t>Each option carries consequences. The Town must decide: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b="1" dirty="0"/>
              <a:t>Are we willing to pay more to maintain services?</a:t>
            </a:r>
            <a:endParaRPr lang="en-US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en-US" b="1" dirty="0"/>
              <a:t>Are we comfortable with growth to sustain the budget?</a:t>
            </a:r>
            <a:endParaRPr lang="en-US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en-US" b="1" dirty="0"/>
              <a:t>Are we prepared to cut services to avoid tax increases?</a:t>
            </a:r>
            <a:endParaRPr lang="en-US" dirty="0"/>
          </a:p>
          <a:p>
            <a:pPr marL="0" indent="0" algn="ctr">
              <a:buNone/>
            </a:pPr>
            <a:r>
              <a:rPr lang="en-US" b="1" dirty="0"/>
              <a:t>  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7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11320</TotalTime>
  <Words>1715</Words>
  <Application>Microsoft Office PowerPoint</Application>
  <PresentationFormat>Widescreen</PresentationFormat>
  <Paragraphs>129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Bookman Old Style</vt:lpstr>
      <vt:lpstr>Rockwell</vt:lpstr>
      <vt:lpstr>Damask</vt:lpstr>
      <vt:lpstr>Fiscal Year 2026 Initial Budget Review</vt:lpstr>
      <vt:lpstr>PowerPoint Presentation</vt:lpstr>
      <vt:lpstr>FY2026 Preliminary Budget Review</vt:lpstr>
      <vt:lpstr>FY2026 Preliminary Budget Review</vt:lpstr>
      <vt:lpstr>PowerPoint Presentation</vt:lpstr>
      <vt:lpstr>Where Does it All Go?</vt:lpstr>
      <vt:lpstr>Where Does it All Go?</vt:lpstr>
      <vt:lpstr>Where Do We Go from Here?</vt:lpstr>
      <vt:lpstr>Where Do We Go from Here?</vt:lpstr>
      <vt:lpstr>32 Hour Hall Analysis</vt:lpstr>
      <vt:lpstr>32 Hour Hall Analysis  Key Considerations </vt:lpstr>
      <vt:lpstr>32 Hour Hall Analysis</vt:lpstr>
      <vt:lpstr>Investment in Town Hall</vt:lpstr>
      <vt:lpstr>Investment in Town Hall</vt:lpstr>
      <vt:lpstr>Investment in Town Hall</vt:lpstr>
      <vt:lpstr>Investment in Town Hall</vt:lpstr>
      <vt:lpstr>Investment In Town Hall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Matthew G Chabot</dc:creator>
  <cp:lastModifiedBy>Matthew Chabot</cp:lastModifiedBy>
  <cp:revision>60</cp:revision>
  <cp:lastPrinted>2025-02-26T19:48:27Z</cp:lastPrinted>
  <dcterms:created xsi:type="dcterms:W3CDTF">2024-11-29T18:10:47Z</dcterms:created>
  <dcterms:modified xsi:type="dcterms:W3CDTF">2025-02-26T20:14:52Z</dcterms:modified>
</cp:coreProperties>
</file>