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1.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305" r:id="rId4"/>
    <p:sldId id="296" r:id="rId5"/>
    <p:sldId id="306" r:id="rId6"/>
    <p:sldId id="297" r:id="rId7"/>
    <p:sldId id="307" r:id="rId8"/>
    <p:sldId id="308" r:id="rId9"/>
    <p:sldId id="309" r:id="rId10"/>
    <p:sldId id="310" r:id="rId11"/>
    <p:sldId id="311" r:id="rId12"/>
    <p:sldId id="312" r:id="rId13"/>
    <p:sldId id="314" r:id="rId14"/>
    <p:sldId id="313" r:id="rId15"/>
    <p:sldId id="315" r:id="rId16"/>
    <p:sldId id="316" r:id="rId17"/>
    <p:sldId id="317" r:id="rId18"/>
    <p:sldId id="318" r:id="rId19"/>
    <p:sldId id="319" r:id="rId20"/>
    <p:sldId id="320" r:id="rId21"/>
    <p:sldId id="321" r:id="rId22"/>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6" autoAdjust="0"/>
    <p:restoredTop sz="94660"/>
  </p:normalViewPr>
  <p:slideViewPr>
    <p:cSldViewPr snapToGrid="0">
      <p:cViewPr varScale="1">
        <p:scale>
          <a:sx n="111" d="100"/>
          <a:sy n="111" d="100"/>
        </p:scale>
        <p:origin x="48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sz="2128" b="1" i="0" u="none" strike="noStrike" baseline="0" dirty="0"/>
              <a:t>General Fund Revenues vs. Five-Year Projected Needs</a:t>
            </a:r>
            <a:endParaRPr lang="en-US" dirty="0"/>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endParaRPr lang="en-US"/>
        </a:p>
      </c:txPr>
    </c:title>
    <c:autoTitleDeleted val="0"/>
    <c:plotArea>
      <c:layout/>
      <c:areaChart>
        <c:grouping val="stacked"/>
        <c:varyColors val="0"/>
        <c:ser>
          <c:idx val="0"/>
          <c:order val="0"/>
          <c:tx>
            <c:strRef>
              <c:f>Sheet1!$B$1</c:f>
              <c:strCache>
                <c:ptCount val="1"/>
                <c:pt idx="0">
                  <c:v>Revenue</c:v>
                </c:pt>
              </c:strCache>
            </c:strRef>
          </c:tx>
          <c:spPr>
            <a:gradFill rotWithShape="1">
              <a:gsLst>
                <a:gs pos="0">
                  <a:schemeClr val="accent1">
                    <a:tint val="94000"/>
                    <a:satMod val="100000"/>
                    <a:lumMod val="104000"/>
                  </a:schemeClr>
                </a:gs>
                <a:gs pos="69000">
                  <a:schemeClr val="accent1">
                    <a:shade val="86000"/>
                    <a:satMod val="130000"/>
                    <a:lumMod val="102000"/>
                  </a:schemeClr>
                </a:gs>
                <a:gs pos="100000">
                  <a:schemeClr val="accent1">
                    <a:shade val="72000"/>
                    <a:satMod val="130000"/>
                    <a:lumMod val="100000"/>
                  </a:schemeClr>
                </a:gs>
              </a:gsLst>
              <a:lin ang="5400000" scaled="0"/>
            </a:gradFill>
            <a:ln>
              <a:noFill/>
            </a:ln>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c:spPr>
          <c:cat>
            <c:strRef>
              <c:f>Sheet1!$A$2:$A$7</c:f>
              <c:strCache>
                <c:ptCount val="6"/>
                <c:pt idx="0">
                  <c:v>FY2026</c:v>
                </c:pt>
                <c:pt idx="1">
                  <c:v>FY2027</c:v>
                </c:pt>
                <c:pt idx="2">
                  <c:v>FY2028</c:v>
                </c:pt>
                <c:pt idx="3">
                  <c:v>FY2029</c:v>
                </c:pt>
                <c:pt idx="4">
                  <c:v>FY2030</c:v>
                </c:pt>
                <c:pt idx="5">
                  <c:v>FY2031</c:v>
                </c:pt>
              </c:strCache>
            </c:strRef>
          </c:cat>
          <c:val>
            <c:numRef>
              <c:f>Sheet1!$B$2:$B$7</c:f>
              <c:numCache>
                <c:formatCode>_(* #,##0_);_(* \(#,##0\);_(* "-"_);_(@_)</c:formatCode>
                <c:ptCount val="6"/>
                <c:pt idx="0">
                  <c:v>30108785.649999999</c:v>
                </c:pt>
                <c:pt idx="1">
                  <c:v>30424378.616250001</c:v>
                </c:pt>
                <c:pt idx="2">
                  <c:v>32592102.753296249</c:v>
                </c:pt>
                <c:pt idx="3">
                  <c:v>34159363.039384477</c:v>
                </c:pt>
                <c:pt idx="4">
                  <c:v>34966685.904296242</c:v>
                </c:pt>
                <c:pt idx="5">
                  <c:v>35858486.54488571</c:v>
                </c:pt>
              </c:numCache>
            </c:numRef>
          </c:val>
          <c:extLst>
            <c:ext xmlns:c16="http://schemas.microsoft.com/office/drawing/2014/chart" uri="{C3380CC4-5D6E-409C-BE32-E72D297353CC}">
              <c16:uniqueId val="{00000000-A0D3-4A13-96F2-C8F236EF5ADC}"/>
            </c:ext>
          </c:extLst>
        </c:ser>
        <c:dLbls>
          <c:showLegendKey val="0"/>
          <c:showVal val="0"/>
          <c:showCatName val="0"/>
          <c:showSerName val="0"/>
          <c:showPercent val="0"/>
          <c:showBubbleSize val="0"/>
        </c:dLbls>
        <c:axId val="472905712"/>
        <c:axId val="472904752"/>
      </c:areaChart>
      <c:lineChart>
        <c:grouping val="standard"/>
        <c:varyColors val="0"/>
        <c:ser>
          <c:idx val="1"/>
          <c:order val="1"/>
          <c:tx>
            <c:strRef>
              <c:f>Sheet1!$C$1</c:f>
              <c:strCache>
                <c:ptCount val="1"/>
                <c:pt idx="0">
                  <c:v>Historical Cost</c:v>
                </c:pt>
              </c:strCache>
            </c:strRef>
          </c:tx>
          <c:spPr>
            <a:ln w="34925" cap="rnd">
              <a:solidFill>
                <a:schemeClr val="accent2"/>
              </a:solidFill>
              <a:round/>
            </a:ln>
            <a:effectLst>
              <a:outerShdw blurRad="76200" dist="38100" dir="5400000" algn="ctr" rotWithShape="0">
                <a:srgbClr val="000000">
                  <a:alpha val="76000"/>
                </a:srgbClr>
              </a:outerShdw>
            </a:effectLst>
          </c:spPr>
          <c:marker>
            <c:symbol val="none"/>
          </c:marker>
          <c:cat>
            <c:strRef>
              <c:f>Sheet1!$A$2:$A$7</c:f>
              <c:strCache>
                <c:ptCount val="6"/>
                <c:pt idx="0">
                  <c:v>FY2026</c:v>
                </c:pt>
                <c:pt idx="1">
                  <c:v>FY2027</c:v>
                </c:pt>
                <c:pt idx="2">
                  <c:v>FY2028</c:v>
                </c:pt>
                <c:pt idx="3">
                  <c:v>FY2029</c:v>
                </c:pt>
                <c:pt idx="4">
                  <c:v>FY2030</c:v>
                </c:pt>
                <c:pt idx="5">
                  <c:v>FY2031</c:v>
                </c:pt>
              </c:strCache>
            </c:strRef>
          </c:cat>
          <c:val>
            <c:numRef>
              <c:f>Sheet1!$C$2:$C$7</c:f>
              <c:numCache>
                <c:formatCode>_(* #,##0_);_(* \(#,##0\);_(* "-"_);_(@_)</c:formatCode>
                <c:ptCount val="6"/>
                <c:pt idx="0">
                  <c:v>29783912.375</c:v>
                </c:pt>
                <c:pt idx="1">
                  <c:v>31949771.616687365</c:v>
                </c:pt>
                <c:pt idx="2">
                  <c:v>34746711.299528368</c:v>
                </c:pt>
                <c:pt idx="3">
                  <c:v>37012807.058043413</c:v>
                </c:pt>
                <c:pt idx="4">
                  <c:v>38595185.366419069</c:v>
                </c:pt>
                <c:pt idx="5">
                  <c:v>40345522.697125569</c:v>
                </c:pt>
              </c:numCache>
            </c:numRef>
          </c:val>
          <c:smooth val="0"/>
          <c:extLst>
            <c:ext xmlns:c16="http://schemas.microsoft.com/office/drawing/2014/chart" uri="{C3380CC4-5D6E-409C-BE32-E72D297353CC}">
              <c16:uniqueId val="{00000001-A0D3-4A13-96F2-C8F236EF5ADC}"/>
            </c:ext>
          </c:extLst>
        </c:ser>
        <c:ser>
          <c:idx val="2"/>
          <c:order val="2"/>
          <c:tx>
            <c:strRef>
              <c:f>Sheet1!$D$1</c:f>
              <c:strCache>
                <c:ptCount val="1"/>
                <c:pt idx="0">
                  <c:v>Requests</c:v>
                </c:pt>
              </c:strCache>
            </c:strRef>
          </c:tx>
          <c:spPr>
            <a:ln w="34925" cap="rnd">
              <a:solidFill>
                <a:schemeClr val="accent3"/>
              </a:solidFill>
              <a:round/>
            </a:ln>
            <a:effectLst>
              <a:outerShdw blurRad="76200" dist="38100" dir="5400000" algn="ctr" rotWithShape="0">
                <a:srgbClr val="000000">
                  <a:alpha val="76000"/>
                </a:srgbClr>
              </a:outerShdw>
            </a:effectLst>
          </c:spPr>
          <c:marker>
            <c:symbol val="none"/>
          </c:marker>
          <c:cat>
            <c:strRef>
              <c:f>Sheet1!$A$2:$A$7</c:f>
              <c:strCache>
                <c:ptCount val="6"/>
                <c:pt idx="0">
                  <c:v>FY2026</c:v>
                </c:pt>
                <c:pt idx="1">
                  <c:v>FY2027</c:v>
                </c:pt>
                <c:pt idx="2">
                  <c:v>FY2028</c:v>
                </c:pt>
                <c:pt idx="3">
                  <c:v>FY2029</c:v>
                </c:pt>
                <c:pt idx="4">
                  <c:v>FY2030</c:v>
                </c:pt>
                <c:pt idx="5">
                  <c:v>FY2031</c:v>
                </c:pt>
              </c:strCache>
            </c:strRef>
          </c:cat>
          <c:val>
            <c:numRef>
              <c:f>Sheet1!$D$2:$D$7</c:f>
              <c:numCache>
                <c:formatCode>_(* #,##0_);_(* \(#,##0\);_(* "-"_);_(@_)</c:formatCode>
                <c:ptCount val="6"/>
                <c:pt idx="0">
                  <c:v>29782712.375</c:v>
                </c:pt>
                <c:pt idx="1">
                  <c:v>33929242.869384632</c:v>
                </c:pt>
                <c:pt idx="2">
                  <c:v>36883594.634814411</c:v>
                </c:pt>
                <c:pt idx="3">
                  <c:v>39577126.548563816</c:v>
                </c:pt>
                <c:pt idx="4">
                  <c:v>41224476.166608624</c:v>
                </c:pt>
                <c:pt idx="5">
                  <c:v>43313826.830137044</c:v>
                </c:pt>
              </c:numCache>
            </c:numRef>
          </c:val>
          <c:smooth val="0"/>
          <c:extLst>
            <c:ext xmlns:c16="http://schemas.microsoft.com/office/drawing/2014/chart" uri="{C3380CC4-5D6E-409C-BE32-E72D297353CC}">
              <c16:uniqueId val="{00000002-A0D3-4A13-96F2-C8F236EF5ADC}"/>
            </c:ext>
          </c:extLst>
        </c:ser>
        <c:dLbls>
          <c:showLegendKey val="0"/>
          <c:showVal val="0"/>
          <c:showCatName val="0"/>
          <c:showSerName val="0"/>
          <c:showPercent val="0"/>
          <c:showBubbleSize val="0"/>
        </c:dLbls>
        <c:marker val="1"/>
        <c:smooth val="0"/>
        <c:axId val="472905712"/>
        <c:axId val="472904752"/>
      </c:lineChart>
      <c:catAx>
        <c:axId val="4729057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2904752"/>
        <c:crosses val="autoZero"/>
        <c:auto val="1"/>
        <c:lblAlgn val="ctr"/>
        <c:lblOffset val="100"/>
        <c:noMultiLvlLbl val="0"/>
      </c:catAx>
      <c:valAx>
        <c:axId val="472904752"/>
        <c:scaling>
          <c:orientation val="minMax"/>
          <c:max val="44500000"/>
          <c:min val="2950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29057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Sheet1!$A$2:$A$7</cx:f>
        <cx:lvl ptCount="6">
          <cx:pt idx="0">FY26 Deficit</cx:pt>
          <cx:pt idx="1">Health Insurance</cx:pt>
          <cx:pt idx="2">Pensions</cx:pt>
          <cx:pt idx="3">Bristol Plymouth Ops</cx:pt>
          <cx:pt idx="4">Revenue</cx:pt>
          <cx:pt idx="5">FY27 Deficit</cx:pt>
        </cx:lvl>
      </cx:strDim>
      <cx:numDim type="val">
        <cx:f>Sheet1!$B$2:$B$7</cx:f>
        <cx:lvl ptCount="6" formatCode="_(&quot;$&quot;* #,##0_);_(&quot;$&quot;* \(#,##0\);_(&quot;$&quot;* &quot;-&quot;??_);_(@_)">
          <cx:pt idx="0">-985342</cx:pt>
          <cx:pt idx="1">-170778</cx:pt>
          <cx:pt idx="2">-59134</cx:pt>
          <cx:pt idx="3">-135378</cx:pt>
          <cx:pt idx="4">579633</cx:pt>
          <cx:pt idx="5">-771089</cx:pt>
        </cx:lvl>
      </cx:numDim>
    </cx:data>
  </cx:chartData>
  <cx:chart>
    <cx:title pos="t" align="ctr" overlay="0">
      <cx:tx>
        <cx:rich>
          <a:bodyPr spcFirstLastPara="1" vertOverflow="ellipsis" horzOverflow="overflow" wrap="square" lIns="0" tIns="0" rIns="0" bIns="0" anchor="ctr" anchorCtr="1"/>
          <a:lstStyle/>
          <a:p>
            <a:pPr algn="ctr" rtl="0">
              <a:defRPr/>
            </a:pPr>
            <a:r>
              <a:rPr lang="en-US" dirty="0"/>
              <a:t>How Mandatory Cost Increases Consume FY27 Revenue Growth</a:t>
            </a:r>
            <a:endParaRPr lang="en-US" sz="1862" b="0" i="0" u="none" strike="noStrike" baseline="0" dirty="0">
              <a:solidFill>
                <a:prstClr val="white">
                  <a:lumMod val="65000"/>
                  <a:lumOff val="35000"/>
                </a:prstClr>
              </a:solidFill>
              <a:latin typeface="Rockwell" panose="02060603020205020403"/>
            </a:endParaRPr>
          </a:p>
        </cx:rich>
      </cx:tx>
    </cx:title>
    <cx:plotArea>
      <cx:plotAreaRegion>
        <cx:series layoutId="waterfall" uniqueId="{E5CA4E4B-66D4-4FC2-BA69-134594E831A9}">
          <cx:tx>
            <cx:txData>
              <cx:f>Sheet1!$B$1</cx:f>
              <cx:v>Series1</cx:v>
            </cx:txData>
          </cx:tx>
          <cx:dataLabels pos="outEnd">
            <cx:visibility seriesName="0" categoryName="0" value="1"/>
          </cx:dataLabels>
          <cx:dataId val="0"/>
          <cx:layoutPr>
            <cx:visibility connectorLines="1"/>
            <cx:subtotals>
              <cx:idx val="5"/>
            </cx:subtotals>
          </cx:layoutPr>
        </cx:series>
      </cx:plotAreaRegion>
      <cx:axis id="0">
        <cx:catScaling gapWidth="0.5"/>
        <cx:tickLabels/>
      </cx:axis>
      <cx:axis id="1">
        <cx:valScaling/>
        <cx:tickLabels/>
      </cx:axis>
    </cx:plotArea>
    <cx:legend pos="t" align="ctr" overlay="0"/>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95">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1AC073-F99D-4CB2-9A37-3230BD7C65C7}"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2619824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3011283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865483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96213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886895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51AC073-F99D-4CB2-9A37-3230BD7C65C7}"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3648752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51AC073-F99D-4CB2-9A37-3230BD7C65C7}"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615277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AC073-F99D-4CB2-9A37-3230BD7C65C7}"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9372059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AC073-F99D-4CB2-9A37-3230BD7C65C7}"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2766306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1AC073-F99D-4CB2-9A37-3230BD7C65C7}"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3798741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1AC073-F99D-4CB2-9A37-3230BD7C65C7}"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1304966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400164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1AC073-F99D-4CB2-9A37-3230BD7C65C7}"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155869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1AC073-F99D-4CB2-9A37-3230BD7C65C7}"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1916764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1AC073-F99D-4CB2-9A37-3230BD7C65C7}"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147829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1390586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51AC073-F99D-4CB2-9A37-3230BD7C65C7}"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C8370-DC97-431F-B856-A1D60D7C8BB8}" type="slidenum">
              <a:rPr lang="en-US" smtClean="0"/>
              <a:t>‹#›</a:t>
            </a:fld>
            <a:endParaRPr lang="en-US"/>
          </a:p>
        </p:txBody>
      </p:sp>
    </p:spTree>
    <p:extLst>
      <p:ext uri="{BB962C8B-B14F-4D97-AF65-F5344CB8AC3E}">
        <p14:creationId xmlns:p14="http://schemas.microsoft.com/office/powerpoint/2010/main" val="311419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1AC073-F99D-4CB2-9A37-3230BD7C65C7}" type="datetimeFigureOut">
              <a:rPr lang="en-US" smtClean="0"/>
              <a:t>12/10/2025</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73C8370-DC97-431F-B856-A1D60D7C8BB8}" type="slidenum">
              <a:rPr lang="en-US" smtClean="0"/>
              <a:t>‹#›</a:t>
            </a:fld>
            <a:endParaRPr lang="en-US"/>
          </a:p>
        </p:txBody>
      </p:sp>
    </p:spTree>
    <p:extLst>
      <p:ext uri="{BB962C8B-B14F-4D97-AF65-F5344CB8AC3E}">
        <p14:creationId xmlns:p14="http://schemas.microsoft.com/office/powerpoint/2010/main" val="337802450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4/relationships/chartEx" Target="../charts/chartEx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B76F39C-DC92-43A2-AFAC-DF33A3F0E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58F367-8796-789D-4D83-5D923AAB134B}"/>
              </a:ext>
            </a:extLst>
          </p:cNvPr>
          <p:cNvSpPr>
            <a:spLocks noGrp="1"/>
          </p:cNvSpPr>
          <p:nvPr>
            <p:ph type="ctrTitle"/>
          </p:nvPr>
        </p:nvSpPr>
        <p:spPr>
          <a:xfrm>
            <a:off x="310552" y="3896007"/>
            <a:ext cx="5624582" cy="2249757"/>
          </a:xfrm>
        </p:spPr>
        <p:txBody>
          <a:bodyPr vert="horz" lIns="91440" tIns="45720" rIns="91440" bIns="45720" rtlCol="0" anchor="ctr">
            <a:normAutofit/>
          </a:bodyPr>
          <a:lstStyle/>
          <a:p>
            <a:pPr algn="l"/>
            <a:r>
              <a:rPr lang="en-US" sz="2800" dirty="0"/>
              <a:t>Fiscal Year 2027 Guidelines Budget and Forecasting Discussion</a:t>
            </a:r>
          </a:p>
        </p:txBody>
      </p:sp>
      <p:pic>
        <p:nvPicPr>
          <p:cNvPr id="5" name="Picture 4" descr="A round blue and white emblem&#10;&#10;Description automatically generated">
            <a:extLst>
              <a:ext uri="{FF2B5EF4-FFF2-40B4-BE49-F238E27FC236}">
                <a16:creationId xmlns:a16="http://schemas.microsoft.com/office/drawing/2014/main" id="{35063D76-437E-2918-E116-BC06A2E27279}"/>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5093" b="97222" l="4630" r="96296">
                        <a14:foregroundMark x1="16667" y1="80093" x2="4630" y2="59722"/>
                        <a14:foregroundMark x1="4630" y1="59722" x2="13426" y2="43056"/>
                        <a14:foregroundMark x1="16667" y1="32870" x2="40741" y2="11574"/>
                        <a14:foregroundMark x1="40741" y1="11574" x2="19907" y2="24074"/>
                        <a14:foregroundMark x1="19907" y1="24074" x2="17130" y2="37500"/>
                        <a14:foregroundMark x1="14815" y1="38426" x2="43056" y2="92130"/>
                        <a14:foregroundMark x1="43056" y1="92130" x2="72222" y2="89815"/>
                        <a14:foregroundMark x1="72222" y1="89815" x2="92130" y2="76852"/>
                        <a14:foregroundMark x1="92461" y1="74656" x2="97222" y2="43056"/>
                        <a14:foregroundMark x1="92130" y1="76852" x2="92269" y2="75931"/>
                        <a14:foregroundMark x1="97222" y1="43056" x2="80093" y2="12963"/>
                        <a14:foregroundMark x1="80093" y1="12963" x2="58333" y2="3704"/>
                        <a14:foregroundMark x1="58333" y1="3704" x2="33796" y2="4167"/>
                        <a14:foregroundMark x1="33796" y1="4167" x2="14352" y2="20370"/>
                        <a14:foregroundMark x1="14352" y1="20370" x2="1389" y2="43056"/>
                        <a14:foregroundMark x1="1389" y1="43056" x2="12963" y2="71759"/>
                        <a14:foregroundMark x1="12963" y1="71759" x2="45370" y2="93056"/>
                        <a14:foregroundMark x1="45370" y1="93056" x2="73148" y2="86574"/>
                        <a14:foregroundMark x1="73148" y1="86574" x2="63889" y2="96296"/>
                        <a14:foregroundMark x1="92593" y1="71296" x2="93056" y2="41667"/>
                        <a14:foregroundMark x1="93056" y1="41667" x2="70833" y2="26389"/>
                        <a14:foregroundMark x1="70833" y1="26389" x2="56019" y2="5093"/>
                        <a14:foregroundMark x1="56019" y1="5093" x2="35648" y2="8796"/>
                        <a14:foregroundMark x1="88889" y1="42130" x2="93056" y2="54167"/>
                        <a14:foregroundMark x1="93981" y1="63889" x2="97222" y2="46759"/>
                        <a14:foregroundMark x1="50926" y1="96759" x2="50926" y2="96759"/>
                        <a14:foregroundMark x1="47222" y1="97222" x2="47222" y2="97222"/>
                        <a14:backgroundMark x1="6732" y1="13696" x2="6481" y2="13889"/>
                        <a14:backgroundMark x1="99537" y1="41667" x2="98611" y2="39352"/>
                        <a14:backgroundMark x1="94444" y1="76852" x2="93519" y2="77315"/>
                      </a14:backgroundRemoval>
                    </a14:imgEffect>
                  </a14:imgLayer>
                </a14:imgProps>
              </a:ext>
              <a:ext uri="{28A0092B-C50C-407E-A947-70E740481C1C}">
                <a14:useLocalDpi xmlns:a14="http://schemas.microsoft.com/office/drawing/2010/main" val="0"/>
              </a:ext>
            </a:extLst>
          </a:blip>
          <a:stretch>
            <a:fillRect/>
          </a:stretch>
        </p:blipFill>
        <p:spPr>
          <a:xfrm>
            <a:off x="1517181" y="497632"/>
            <a:ext cx="3398398" cy="3398398"/>
          </a:xfrm>
          <a:prstGeom prst="rect">
            <a:avLst/>
          </a:prstGeom>
        </p:spPr>
      </p:pic>
      <p:cxnSp>
        <p:nvCxnSpPr>
          <p:cNvPr id="17" name="Straight Connector 16">
            <a:extLst>
              <a:ext uri="{FF2B5EF4-FFF2-40B4-BE49-F238E27FC236}">
                <a16:creationId xmlns:a16="http://schemas.microsoft.com/office/drawing/2014/main" id="{966758FC-A415-4D42-862A-2C0765FF802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1154913"/>
            <a:ext cx="0" cy="20838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descr="Long shot of a white building&#10;&#10;AI-generated content may be incorrect.">
            <a:extLst>
              <a:ext uri="{FF2B5EF4-FFF2-40B4-BE49-F238E27FC236}">
                <a16:creationId xmlns:a16="http://schemas.microsoft.com/office/drawing/2014/main" id="{9F77E038-8FA4-D791-9640-C1E20947FB6F}"/>
              </a:ext>
            </a:extLst>
          </p:cNvPr>
          <p:cNvPicPr>
            <a:picLocks noChangeAspect="1"/>
          </p:cNvPicPr>
          <p:nvPr/>
        </p:nvPicPr>
        <p:blipFill>
          <a:blip r:embed="rId5">
            <a:extLst>
              <a:ext uri="{28A0092B-C50C-407E-A947-70E740481C1C}">
                <a14:useLocalDpi xmlns:a14="http://schemas.microsoft.com/office/drawing/2010/main" val="0"/>
              </a:ext>
            </a:extLst>
          </a:blip>
          <a:stretch/>
        </p:blipFill>
        <p:spPr>
          <a:xfrm>
            <a:off x="6655920" y="497655"/>
            <a:ext cx="4639388" cy="3398352"/>
          </a:xfrm>
          <a:prstGeom prst="rect">
            <a:avLst/>
          </a:prstGeom>
        </p:spPr>
      </p:pic>
      <p:sp>
        <p:nvSpPr>
          <p:cNvPr id="10" name="TextBox 9">
            <a:extLst>
              <a:ext uri="{FF2B5EF4-FFF2-40B4-BE49-F238E27FC236}">
                <a16:creationId xmlns:a16="http://schemas.microsoft.com/office/drawing/2014/main" id="{76A3D5FB-A908-EDC0-795C-E1D9E466EC16}"/>
              </a:ext>
            </a:extLst>
          </p:cNvPr>
          <p:cNvSpPr txBox="1"/>
          <p:nvPr/>
        </p:nvSpPr>
        <p:spPr>
          <a:xfrm>
            <a:off x="6256865" y="4223657"/>
            <a:ext cx="5010691" cy="1922107"/>
          </a:xfrm>
          <a:prstGeom prst="rect">
            <a:avLst/>
          </a:prstGeom>
        </p:spPr>
        <p:txBody>
          <a:bodyPr vert="horz" lIns="91440" tIns="45720" rIns="91440" bIns="45720" rtlCol="0" anchor="ctr">
            <a:normAutofit/>
          </a:bodyPr>
          <a:lstStyle/>
          <a:p>
            <a:pPr defTabSz="914400">
              <a:lnSpc>
                <a:spcPct val="120000"/>
              </a:lnSpc>
              <a:spcAft>
                <a:spcPts val="600"/>
              </a:spcAft>
            </a:pPr>
            <a:r>
              <a:rPr lang="en-US" b="1" dirty="0">
                <a:effectLst>
                  <a:outerShdw blurRad="50800" dist="38100" dir="2700000" algn="tl" rotWithShape="0">
                    <a:srgbClr val="000000">
                      <a:alpha val="48000"/>
                    </a:srgbClr>
                  </a:outerShdw>
                </a:effectLst>
              </a:rPr>
              <a:t>Financial Advisory Committee</a:t>
            </a:r>
          </a:p>
          <a:p>
            <a:pPr defTabSz="914400">
              <a:lnSpc>
                <a:spcPct val="120000"/>
              </a:lnSpc>
              <a:spcAft>
                <a:spcPts val="600"/>
              </a:spcAft>
            </a:pPr>
            <a:r>
              <a:rPr lang="en-US" b="1" dirty="0">
                <a:effectLst>
                  <a:outerShdw blurRad="50800" dist="38100" dir="2700000" algn="tl" rotWithShape="0">
                    <a:srgbClr val="000000">
                      <a:alpha val="48000"/>
                    </a:srgbClr>
                  </a:outerShdw>
                </a:effectLst>
              </a:rPr>
              <a:t>Wednesday, December 10th, 2025</a:t>
            </a:r>
          </a:p>
        </p:txBody>
      </p:sp>
    </p:spTree>
    <p:extLst>
      <p:ext uri="{BB962C8B-B14F-4D97-AF65-F5344CB8AC3E}">
        <p14:creationId xmlns:p14="http://schemas.microsoft.com/office/powerpoint/2010/main" val="3427316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05F96-4C36-B5CB-0B87-0E8CE823C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D792E-4F47-9552-7322-3C8B8D3125EF}"/>
              </a:ext>
            </a:extLst>
          </p:cNvPr>
          <p:cNvSpPr>
            <a:spLocks noGrp="1"/>
          </p:cNvSpPr>
          <p:nvPr>
            <p:ph type="title"/>
          </p:nvPr>
        </p:nvSpPr>
        <p:spPr>
          <a:xfrm>
            <a:off x="913796" y="182880"/>
            <a:ext cx="10353761" cy="1326321"/>
          </a:xfrm>
        </p:spPr>
        <p:txBody>
          <a:bodyPr/>
          <a:lstStyle/>
          <a:p>
            <a:r>
              <a:rPr lang="en-US" dirty="0"/>
              <a:t>What Historical Cost Does </a:t>
            </a:r>
            <a:r>
              <a:rPr lang="en-US" i="1" dirty="0"/>
              <a:t>Not</a:t>
            </a:r>
            <a:r>
              <a:rPr lang="en-US" dirty="0"/>
              <a:t> Do</a:t>
            </a:r>
          </a:p>
        </p:txBody>
      </p:sp>
      <p:sp>
        <p:nvSpPr>
          <p:cNvPr id="3" name="Content Placeholder 2">
            <a:extLst>
              <a:ext uri="{FF2B5EF4-FFF2-40B4-BE49-F238E27FC236}">
                <a16:creationId xmlns:a16="http://schemas.microsoft.com/office/drawing/2014/main" id="{6DDEA91B-6E52-9623-6C0F-0C9F021DE53C}"/>
              </a:ext>
            </a:extLst>
          </p:cNvPr>
          <p:cNvSpPr>
            <a:spLocks noGrp="1"/>
          </p:cNvSpPr>
          <p:nvPr>
            <p:ph idx="1"/>
          </p:nvPr>
        </p:nvSpPr>
        <p:spPr>
          <a:xfrm>
            <a:off x="304800" y="1509200"/>
            <a:ext cx="11510356" cy="5091105"/>
          </a:xfrm>
        </p:spPr>
        <p:txBody>
          <a:bodyPr>
            <a:normAutofit/>
          </a:bodyPr>
          <a:lstStyle/>
          <a:p>
            <a:pPr marL="0" indent="0" algn="ctr">
              <a:buNone/>
            </a:pPr>
            <a:r>
              <a:rPr lang="en-US" sz="2400" dirty="0"/>
              <a:t>It simply shows </a:t>
            </a:r>
            <a:r>
              <a:rPr lang="en-US" sz="2400" b="1" dirty="0"/>
              <a:t>what has happened</a:t>
            </a:r>
            <a:r>
              <a:rPr lang="en-US" sz="2400" dirty="0"/>
              <a:t>, not </a:t>
            </a:r>
            <a:r>
              <a:rPr lang="en-US" sz="2400" b="1" dirty="0"/>
              <a:t>what should happen next</a:t>
            </a:r>
            <a:r>
              <a:rPr lang="en-US" sz="2400" dirty="0"/>
              <a:t>.</a:t>
            </a:r>
          </a:p>
          <a:p>
            <a:pPr marL="0" indent="0" algn="ctr">
              <a:buNone/>
            </a:pPr>
            <a:endParaRPr lang="en-US" sz="2400" b="1" dirty="0"/>
          </a:p>
          <a:p>
            <a:pPr marL="0" indent="0">
              <a:buNone/>
            </a:pPr>
            <a:r>
              <a:rPr lang="en-US" sz="1800" dirty="0"/>
              <a:t>To determine future priorities, service levels, and appropriate resource allocation, we rely on the people who understand operational needs best:</a:t>
            </a:r>
          </a:p>
          <a:p>
            <a:pPr marL="0" indent="0" algn="ctr">
              <a:buNone/>
            </a:pPr>
            <a:r>
              <a:rPr lang="en-US" sz="1800" b="1" dirty="0"/>
              <a:t>Department Heads</a:t>
            </a:r>
            <a:r>
              <a:rPr lang="en-US" sz="1800" dirty="0"/>
              <a:t>, who began developing their own five-year forecasts based on service demands, staffing needs, and operational realities.</a:t>
            </a:r>
          </a:p>
          <a:p>
            <a:pPr marL="0" indent="0" algn="ctr">
              <a:buNone/>
            </a:pPr>
            <a:br>
              <a:rPr lang="en-US" sz="1800" dirty="0"/>
            </a:br>
            <a:r>
              <a:rPr lang="en-US" sz="1800" b="1" dirty="0"/>
              <a:t>The Fiscal Task Force</a:t>
            </a:r>
            <a:r>
              <a:rPr lang="en-US" sz="1800" dirty="0"/>
              <a:t>, which is working to align departmental projections with long-term financial sustainability and policy goals.</a:t>
            </a:r>
            <a:endParaRPr lang="en-US" sz="1800" dirty="0">
              <a:solidFill>
                <a:schemeClr val="dk1"/>
              </a:solidFill>
            </a:endParaRPr>
          </a:p>
        </p:txBody>
      </p:sp>
    </p:spTree>
    <p:extLst>
      <p:ext uri="{BB962C8B-B14F-4D97-AF65-F5344CB8AC3E}">
        <p14:creationId xmlns:p14="http://schemas.microsoft.com/office/powerpoint/2010/main" val="1763972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6BD2A-34B7-C1FF-6E4A-0B4D8FA23A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6901A-BCAA-F9A6-3A82-6BD8A23C7BED}"/>
              </a:ext>
            </a:extLst>
          </p:cNvPr>
          <p:cNvSpPr>
            <a:spLocks noGrp="1"/>
          </p:cNvSpPr>
          <p:nvPr>
            <p:ph type="title"/>
          </p:nvPr>
        </p:nvSpPr>
        <p:spPr>
          <a:xfrm>
            <a:off x="913796" y="182880"/>
            <a:ext cx="10353761" cy="1326321"/>
          </a:xfrm>
        </p:spPr>
        <p:txBody>
          <a:bodyPr/>
          <a:lstStyle/>
          <a:p>
            <a:r>
              <a:rPr lang="en-US" dirty="0"/>
              <a:t>Five Year Projections</a:t>
            </a:r>
          </a:p>
        </p:txBody>
      </p:sp>
      <p:graphicFrame>
        <p:nvGraphicFramePr>
          <p:cNvPr id="7" name="Content Placeholder 6">
            <a:extLst>
              <a:ext uri="{FF2B5EF4-FFF2-40B4-BE49-F238E27FC236}">
                <a16:creationId xmlns:a16="http://schemas.microsoft.com/office/drawing/2014/main" id="{3784AD53-7DDC-EE94-8B43-0953F15ACB92}"/>
              </a:ext>
            </a:extLst>
          </p:cNvPr>
          <p:cNvGraphicFramePr>
            <a:graphicFrameLocks noGrp="1"/>
          </p:cNvGraphicFramePr>
          <p:nvPr>
            <p:ph idx="1"/>
            <p:extLst>
              <p:ext uri="{D42A27DB-BD31-4B8C-83A1-F6EECF244321}">
                <p14:modId xmlns:p14="http://schemas.microsoft.com/office/powerpoint/2010/main" val="2367596798"/>
              </p:ext>
            </p:extLst>
          </p:nvPr>
        </p:nvGraphicFramePr>
        <p:xfrm>
          <a:off x="304800" y="1509713"/>
          <a:ext cx="11510963" cy="50911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45262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F922D-B097-3558-D537-DD9D73EA8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458794-5852-57EE-9DC8-553EF152B171}"/>
              </a:ext>
            </a:extLst>
          </p:cNvPr>
          <p:cNvSpPr>
            <a:spLocks noGrp="1"/>
          </p:cNvSpPr>
          <p:nvPr>
            <p:ph type="title"/>
          </p:nvPr>
        </p:nvSpPr>
        <p:spPr>
          <a:xfrm>
            <a:off x="913796" y="182880"/>
            <a:ext cx="10353761" cy="1326321"/>
          </a:xfrm>
        </p:spPr>
        <p:txBody>
          <a:bodyPr>
            <a:normAutofit/>
          </a:bodyPr>
          <a:lstStyle/>
          <a:p>
            <a:r>
              <a:rPr lang="en-US" dirty="0"/>
              <a:t>Five Year Projection</a:t>
            </a:r>
          </a:p>
        </p:txBody>
      </p:sp>
      <p:sp>
        <p:nvSpPr>
          <p:cNvPr id="3" name="Content Placeholder 2">
            <a:extLst>
              <a:ext uri="{FF2B5EF4-FFF2-40B4-BE49-F238E27FC236}">
                <a16:creationId xmlns:a16="http://schemas.microsoft.com/office/drawing/2014/main" id="{7678AC8D-4CF5-0871-BADF-27761C5E1CD6}"/>
              </a:ext>
            </a:extLst>
          </p:cNvPr>
          <p:cNvSpPr>
            <a:spLocks noGrp="1"/>
          </p:cNvSpPr>
          <p:nvPr>
            <p:ph idx="1"/>
          </p:nvPr>
        </p:nvSpPr>
        <p:spPr>
          <a:xfrm>
            <a:off x="304800" y="1509200"/>
            <a:ext cx="11510356" cy="5091105"/>
          </a:xfrm>
        </p:spPr>
        <p:txBody>
          <a:bodyPr>
            <a:normAutofit/>
          </a:bodyPr>
          <a:lstStyle/>
          <a:p>
            <a:pPr marL="0" indent="0" algn="ctr">
              <a:buNone/>
            </a:pPr>
            <a:r>
              <a:rPr lang="en-US" sz="2400" u="sng" dirty="0"/>
              <a:t>Projected Revenue Cannot Sustain Current Services</a:t>
            </a:r>
            <a:br>
              <a:rPr lang="en-US" sz="2400" dirty="0"/>
            </a:br>
            <a:br>
              <a:rPr lang="en-US" sz="2400" dirty="0"/>
            </a:br>
            <a:r>
              <a:rPr lang="en-US" sz="1800" dirty="0"/>
              <a:t>By any metric, even if Berkley were to hold service levels flat, projected revenue growth is completely insufficient to cover or sustain existing operations.</a:t>
            </a:r>
            <a:br>
              <a:rPr lang="en-US" sz="1800" dirty="0"/>
            </a:br>
            <a:r>
              <a:rPr lang="en-US" sz="1800" dirty="0"/>
              <a:t>In the short term (FY2027) and across the longer-term projection, the gap between revenue and the cost of maintaining level services continues to widen.</a:t>
            </a:r>
            <a:br>
              <a:rPr lang="en-US" sz="1800" dirty="0"/>
            </a:br>
            <a:r>
              <a:rPr lang="en-US" sz="1800" dirty="0"/>
              <a:t>By FY2031, we can reasonably expect the gap between level-services spending and revenue to reach approximately </a:t>
            </a:r>
            <a:r>
              <a:rPr lang="en-US" sz="1800" b="1" dirty="0"/>
              <a:t>$4.4 million</a:t>
            </a:r>
            <a:r>
              <a:rPr lang="en-US" sz="1800" dirty="0"/>
              <a:t>.</a:t>
            </a:r>
            <a:br>
              <a:rPr lang="en-US" sz="1800" dirty="0"/>
            </a:br>
            <a:endParaRPr lang="en-US" sz="1800" dirty="0"/>
          </a:p>
          <a:p>
            <a:pPr marL="0" indent="0" algn="ctr">
              <a:buNone/>
            </a:pPr>
            <a:br>
              <a:rPr lang="en-US" sz="1800" dirty="0"/>
            </a:br>
            <a:r>
              <a:rPr lang="en-US" sz="1800" dirty="0"/>
              <a:t>The three primary levers available to address the structural gap remain: </a:t>
            </a:r>
            <a:r>
              <a:rPr lang="en-US" sz="1800" b="1" dirty="0"/>
              <a:t>expenditure reductions, tax rate increases, and growth</a:t>
            </a:r>
            <a:r>
              <a:rPr lang="en-US" sz="1800" dirty="0"/>
              <a:t>.</a:t>
            </a:r>
            <a:endParaRPr lang="en-US" sz="1800" dirty="0">
              <a:solidFill>
                <a:schemeClr val="dk1"/>
              </a:solidFill>
            </a:endParaRPr>
          </a:p>
        </p:txBody>
      </p:sp>
    </p:spTree>
    <p:extLst>
      <p:ext uri="{BB962C8B-B14F-4D97-AF65-F5344CB8AC3E}">
        <p14:creationId xmlns:p14="http://schemas.microsoft.com/office/powerpoint/2010/main" val="369363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0DDA4-BD03-1DA1-3F41-C74530118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8EABF-2570-44C1-5DA0-27CB35ACBDD2}"/>
              </a:ext>
            </a:extLst>
          </p:cNvPr>
          <p:cNvSpPr>
            <a:spLocks noGrp="1"/>
          </p:cNvSpPr>
          <p:nvPr>
            <p:ph type="title"/>
          </p:nvPr>
        </p:nvSpPr>
        <p:spPr>
          <a:xfrm>
            <a:off x="913796" y="182880"/>
            <a:ext cx="10353761" cy="1326321"/>
          </a:xfrm>
        </p:spPr>
        <p:txBody>
          <a:bodyPr>
            <a:normAutofit/>
          </a:bodyPr>
          <a:lstStyle/>
          <a:p>
            <a:r>
              <a:rPr lang="en-US" dirty="0"/>
              <a:t>Five Year Projection</a:t>
            </a:r>
          </a:p>
        </p:txBody>
      </p:sp>
      <p:sp>
        <p:nvSpPr>
          <p:cNvPr id="3" name="Content Placeholder 2">
            <a:extLst>
              <a:ext uri="{FF2B5EF4-FFF2-40B4-BE49-F238E27FC236}">
                <a16:creationId xmlns:a16="http://schemas.microsoft.com/office/drawing/2014/main" id="{95313134-BCFD-238F-9373-D90200E7E644}"/>
              </a:ext>
            </a:extLst>
          </p:cNvPr>
          <p:cNvSpPr>
            <a:spLocks noGrp="1"/>
          </p:cNvSpPr>
          <p:nvPr>
            <p:ph idx="1"/>
          </p:nvPr>
        </p:nvSpPr>
        <p:spPr>
          <a:xfrm>
            <a:off x="304800" y="1509200"/>
            <a:ext cx="11510356" cy="5091105"/>
          </a:xfrm>
        </p:spPr>
        <p:txBody>
          <a:bodyPr>
            <a:normAutofit/>
          </a:bodyPr>
          <a:lstStyle/>
          <a:p>
            <a:pPr marL="0" indent="0">
              <a:buNone/>
            </a:pPr>
            <a:r>
              <a:rPr lang="en-US" sz="1800" b="1" dirty="0"/>
              <a:t>Expenditure Reductions</a:t>
            </a:r>
            <a:br>
              <a:rPr lang="en-US" sz="1800" dirty="0"/>
            </a:br>
            <a:r>
              <a:rPr lang="en-US" sz="1800" dirty="0"/>
              <a:t>We continue to evaluate the depth of potential reductions. Recent steps have included health plan changes, leaving positions vacant, and departmental reductions.</a:t>
            </a:r>
          </a:p>
          <a:p>
            <a:pPr marL="0" indent="0">
              <a:buNone/>
            </a:pPr>
            <a:r>
              <a:rPr lang="en-US" sz="1800" b="1" dirty="0"/>
              <a:t>Growth</a:t>
            </a:r>
            <a:br>
              <a:rPr lang="en-US" sz="1800" dirty="0"/>
            </a:br>
            <a:r>
              <a:rPr lang="en-US" sz="1800" dirty="0"/>
              <a:t>Zoning bylaw changes have been implemented, including the Residential Development Overlay District. We are also actively developing an economic development plan to broaden the tax base.</a:t>
            </a:r>
          </a:p>
          <a:p>
            <a:pPr marL="0" indent="0">
              <a:buNone/>
            </a:pPr>
            <a:r>
              <a:rPr lang="en-US" sz="1800" b="1" dirty="0"/>
              <a:t>Tax Rate Increases</a:t>
            </a:r>
            <a:br>
              <a:rPr lang="en-US" sz="1800" dirty="0"/>
            </a:br>
            <a:r>
              <a:rPr lang="en-US" sz="1800" dirty="0"/>
              <a:t>The Bristol-Plymouth debt exclusion helped avoid more severe operating cuts two years ago, but the structural gap persists.</a:t>
            </a:r>
            <a:br>
              <a:rPr lang="en-US" sz="1800" dirty="0"/>
            </a:br>
            <a:endParaRPr lang="en-US" sz="1800" dirty="0"/>
          </a:p>
          <a:p>
            <a:pPr marL="0" indent="0" algn="ctr">
              <a:buNone/>
            </a:pPr>
            <a:r>
              <a:rPr lang="en-US" sz="1800" b="1" dirty="0"/>
              <a:t>We will have these conversations every year, because every budget is a community’s value statement.</a:t>
            </a:r>
          </a:p>
        </p:txBody>
      </p:sp>
    </p:spTree>
    <p:extLst>
      <p:ext uri="{BB962C8B-B14F-4D97-AF65-F5344CB8AC3E}">
        <p14:creationId xmlns:p14="http://schemas.microsoft.com/office/powerpoint/2010/main" val="2721253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852D9-5BB3-BD7C-10E5-14F903215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00F400-834C-1559-6DEC-91A31DD74EAF}"/>
              </a:ext>
            </a:extLst>
          </p:cNvPr>
          <p:cNvSpPr>
            <a:spLocks noGrp="1"/>
          </p:cNvSpPr>
          <p:nvPr>
            <p:ph type="title"/>
          </p:nvPr>
        </p:nvSpPr>
        <p:spPr>
          <a:xfrm>
            <a:off x="913796" y="182880"/>
            <a:ext cx="10353761" cy="1326321"/>
          </a:xfrm>
        </p:spPr>
        <p:txBody>
          <a:bodyPr>
            <a:normAutofit/>
          </a:bodyPr>
          <a:lstStyle/>
          <a:p>
            <a:r>
              <a:rPr lang="en-US" dirty="0"/>
              <a:t>Capital Improvement Plan</a:t>
            </a:r>
          </a:p>
        </p:txBody>
      </p:sp>
      <p:sp>
        <p:nvSpPr>
          <p:cNvPr id="3" name="Content Placeholder 2">
            <a:extLst>
              <a:ext uri="{FF2B5EF4-FFF2-40B4-BE49-F238E27FC236}">
                <a16:creationId xmlns:a16="http://schemas.microsoft.com/office/drawing/2014/main" id="{7AB89122-505C-A912-F41A-1564975CA018}"/>
              </a:ext>
            </a:extLst>
          </p:cNvPr>
          <p:cNvSpPr>
            <a:spLocks noGrp="1"/>
          </p:cNvSpPr>
          <p:nvPr>
            <p:ph idx="1"/>
          </p:nvPr>
        </p:nvSpPr>
        <p:spPr>
          <a:xfrm>
            <a:off x="304800" y="1509200"/>
            <a:ext cx="11510356" cy="5091105"/>
          </a:xfrm>
        </p:spPr>
        <p:txBody>
          <a:bodyPr>
            <a:normAutofit lnSpcReduction="10000"/>
          </a:bodyPr>
          <a:lstStyle/>
          <a:p>
            <a:pPr marL="0" indent="0" algn="ctr">
              <a:buNone/>
            </a:pPr>
            <a:r>
              <a:rPr lang="en-US" sz="2400" dirty="0"/>
              <a:t>Financial Management Review (2025)</a:t>
            </a:r>
          </a:p>
          <a:p>
            <a:pPr marL="0" indent="0">
              <a:buNone/>
            </a:pPr>
            <a:r>
              <a:rPr lang="en-US" sz="1800" dirty="0"/>
              <a:t>“Berkley has made an effort to start the capital planning process by using the capital planning tool on the DLS website, detailing the town’s existing assets and the beginning formulation of a five-year budget.</a:t>
            </a:r>
          </a:p>
          <a:p>
            <a:pPr marL="0" indent="0">
              <a:buNone/>
            </a:pPr>
            <a:r>
              <a:rPr lang="en-US" sz="1800" dirty="0"/>
              <a:t>To enhance these efforts, we recommend that the town embolden the capital planning policy, establish a formal process for requesting capital projects, and determine a capital financing strategy.”</a:t>
            </a:r>
          </a:p>
          <a:p>
            <a:pPr marL="0" indent="0" algn="ctr">
              <a:buNone/>
            </a:pPr>
            <a:endParaRPr lang="en-US" sz="1800" dirty="0">
              <a:solidFill>
                <a:schemeClr val="dk1"/>
              </a:solidFill>
            </a:endParaRPr>
          </a:p>
          <a:p>
            <a:pPr marL="0" indent="0">
              <a:buNone/>
            </a:pPr>
            <a:r>
              <a:rPr lang="en-US" sz="1800" b="1" u="sng" dirty="0"/>
              <a:t>Why Engage in Capital Planning Now?</a:t>
            </a:r>
          </a:p>
          <a:p>
            <a:r>
              <a:rPr lang="en-US" sz="1800" dirty="0"/>
              <a:t>In a world with no dedicated funding, it may seem counterintuitive to invest time in capital planning.</a:t>
            </a:r>
            <a:br>
              <a:rPr lang="en-US" sz="1800" dirty="0"/>
            </a:br>
            <a:r>
              <a:rPr lang="en-US" sz="1800" dirty="0"/>
              <a:t>But when capital items are not prioritized, the Town’s assets deteriorate, operations suffer, and in some cases essential services can grind to a halt.</a:t>
            </a:r>
          </a:p>
          <a:p>
            <a:r>
              <a:rPr lang="en-US" sz="1800" dirty="0"/>
              <a:t>Over time, capital needs have been almost entirely phased out to support personnel costs.</a:t>
            </a:r>
            <a:br>
              <a:rPr lang="en-US" sz="1800" dirty="0"/>
            </a:br>
            <a:r>
              <a:rPr lang="en-US" sz="1800" dirty="0"/>
              <a:t>This leaves a major piece of the financial puzzle missing—and exposes the Town to avoidable operational failures.</a:t>
            </a:r>
          </a:p>
          <a:p>
            <a:pPr marL="0" indent="0" algn="ctr">
              <a:buNone/>
            </a:pPr>
            <a:endParaRPr lang="en-US" sz="1800" dirty="0"/>
          </a:p>
        </p:txBody>
      </p:sp>
    </p:spTree>
    <p:extLst>
      <p:ext uri="{BB962C8B-B14F-4D97-AF65-F5344CB8AC3E}">
        <p14:creationId xmlns:p14="http://schemas.microsoft.com/office/powerpoint/2010/main" val="1155151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D11F1-90EE-43DB-CCF5-E5C873223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6ACD0-A473-91AD-E068-C66FB1320D87}"/>
              </a:ext>
            </a:extLst>
          </p:cNvPr>
          <p:cNvSpPr>
            <a:spLocks noGrp="1"/>
          </p:cNvSpPr>
          <p:nvPr>
            <p:ph type="title"/>
          </p:nvPr>
        </p:nvSpPr>
        <p:spPr>
          <a:xfrm>
            <a:off x="913796" y="182880"/>
            <a:ext cx="10353761" cy="1326321"/>
          </a:xfrm>
        </p:spPr>
        <p:txBody>
          <a:bodyPr>
            <a:normAutofit/>
          </a:bodyPr>
          <a:lstStyle/>
          <a:p>
            <a:r>
              <a:rPr lang="en-US" dirty="0"/>
              <a:t>Capital Improvement Plan</a:t>
            </a:r>
          </a:p>
        </p:txBody>
      </p:sp>
      <p:sp>
        <p:nvSpPr>
          <p:cNvPr id="3" name="Content Placeholder 2">
            <a:extLst>
              <a:ext uri="{FF2B5EF4-FFF2-40B4-BE49-F238E27FC236}">
                <a16:creationId xmlns:a16="http://schemas.microsoft.com/office/drawing/2014/main" id="{A3413E20-FD04-C485-5CDA-3ED2E2D475B4}"/>
              </a:ext>
            </a:extLst>
          </p:cNvPr>
          <p:cNvSpPr>
            <a:spLocks noGrp="1"/>
          </p:cNvSpPr>
          <p:nvPr>
            <p:ph idx="1"/>
          </p:nvPr>
        </p:nvSpPr>
        <p:spPr>
          <a:xfrm>
            <a:off x="304800" y="1509200"/>
            <a:ext cx="11510356" cy="5091105"/>
          </a:xfrm>
        </p:spPr>
        <p:txBody>
          <a:bodyPr>
            <a:normAutofit fontScale="85000" lnSpcReduction="20000"/>
          </a:bodyPr>
          <a:lstStyle/>
          <a:p>
            <a:pPr marL="0" indent="0">
              <a:buNone/>
            </a:pPr>
            <a:r>
              <a:rPr lang="en-US" sz="2400" b="1" dirty="0"/>
              <a:t>Current Process</a:t>
            </a:r>
            <a:endParaRPr lang="en-US" sz="2400" dirty="0"/>
          </a:p>
          <a:p>
            <a:r>
              <a:rPr lang="en-US" sz="2400" dirty="0"/>
              <a:t>Capital requests are being tracked through the </a:t>
            </a:r>
            <a:r>
              <a:rPr lang="en-US" sz="2400" b="1" dirty="0"/>
              <a:t>Capital Charts</a:t>
            </a:r>
            <a:r>
              <a:rPr lang="en-US" sz="2400" dirty="0"/>
              <a:t> you have received.</a:t>
            </a:r>
          </a:p>
          <a:p>
            <a:r>
              <a:rPr lang="en-US" sz="2400" dirty="0"/>
              <a:t>Department Heads are routinely reviewing the inventory for accuracy.</a:t>
            </a:r>
          </a:p>
          <a:p>
            <a:r>
              <a:rPr lang="en-US" sz="2400" dirty="0"/>
              <a:t>As items are purchased, we are identifying and recording the associated funding source.</a:t>
            </a:r>
          </a:p>
          <a:p>
            <a:pPr marL="0" indent="0">
              <a:buNone/>
            </a:pPr>
            <a:r>
              <a:rPr lang="en-US" sz="2400" b="1" u="sng" dirty="0"/>
              <a:t>What We Do Next</a:t>
            </a:r>
          </a:p>
          <a:p>
            <a:r>
              <a:rPr lang="en-US" sz="2400" b="1" dirty="0"/>
              <a:t>Maintain an accurate and complete asset list</a:t>
            </a:r>
            <a:r>
              <a:rPr lang="en-US" sz="2400" dirty="0"/>
              <a:t> across all departments.</a:t>
            </a:r>
          </a:p>
          <a:p>
            <a:r>
              <a:rPr lang="en-US" sz="2400" b="1" dirty="0"/>
              <a:t>Update pricing regularly</a:t>
            </a:r>
            <a:r>
              <a:rPr lang="en-US" sz="2400" dirty="0"/>
              <a:t> and incorporate realistic cost escalation.</a:t>
            </a:r>
          </a:p>
          <a:p>
            <a:r>
              <a:rPr lang="en-US" sz="2400" b="1" dirty="0"/>
              <a:t>Prioritize critical needs</a:t>
            </a:r>
            <a:r>
              <a:rPr lang="en-US" sz="2400" dirty="0"/>
              <a:t> with a clear narrative explaining each request.</a:t>
            </a:r>
          </a:p>
          <a:p>
            <a:r>
              <a:rPr lang="en-US" sz="2400" b="1" dirty="0"/>
              <a:t>Identify the most appropriate funding source</a:t>
            </a:r>
            <a:r>
              <a:rPr lang="en-US" sz="2400" dirty="0"/>
              <a:t>—cash, debt, stabilization, or other mechanisms.</a:t>
            </a:r>
          </a:p>
          <a:p>
            <a:r>
              <a:rPr lang="en-US" sz="2400" b="1" dirty="0"/>
              <a:t>Flag opportunities for grants and state earmarks</a:t>
            </a:r>
            <a:r>
              <a:rPr lang="en-US" sz="2400" dirty="0"/>
              <a:t> early so we can pursue outside funding when available.</a:t>
            </a:r>
          </a:p>
          <a:p>
            <a:pPr marL="0" indent="0">
              <a:buNone/>
            </a:pPr>
            <a:endParaRPr lang="en-US" sz="2400" dirty="0"/>
          </a:p>
        </p:txBody>
      </p:sp>
    </p:spTree>
    <p:extLst>
      <p:ext uri="{BB962C8B-B14F-4D97-AF65-F5344CB8AC3E}">
        <p14:creationId xmlns:p14="http://schemas.microsoft.com/office/powerpoint/2010/main" val="2998731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E49D8-5C53-F341-9A3C-DD2CD1E2C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B51BE-8B1E-2162-75C1-A50F48B61034}"/>
              </a:ext>
            </a:extLst>
          </p:cNvPr>
          <p:cNvSpPr>
            <a:spLocks noGrp="1"/>
          </p:cNvSpPr>
          <p:nvPr>
            <p:ph type="title"/>
          </p:nvPr>
        </p:nvSpPr>
        <p:spPr>
          <a:xfrm>
            <a:off x="913796" y="182880"/>
            <a:ext cx="10353761" cy="1326321"/>
          </a:xfrm>
        </p:spPr>
        <p:txBody>
          <a:bodyPr>
            <a:normAutofit/>
          </a:bodyPr>
          <a:lstStyle/>
          <a:p>
            <a:r>
              <a:rPr lang="en-US" dirty="0"/>
              <a:t>Capital Improvement Plan</a:t>
            </a:r>
          </a:p>
        </p:txBody>
      </p:sp>
      <p:sp>
        <p:nvSpPr>
          <p:cNvPr id="3" name="Content Placeholder 2">
            <a:extLst>
              <a:ext uri="{FF2B5EF4-FFF2-40B4-BE49-F238E27FC236}">
                <a16:creationId xmlns:a16="http://schemas.microsoft.com/office/drawing/2014/main" id="{20A2667A-83FA-50BD-3AF9-0E92DD859AF2}"/>
              </a:ext>
            </a:extLst>
          </p:cNvPr>
          <p:cNvSpPr>
            <a:spLocks noGrp="1"/>
          </p:cNvSpPr>
          <p:nvPr>
            <p:ph idx="1"/>
          </p:nvPr>
        </p:nvSpPr>
        <p:spPr>
          <a:xfrm>
            <a:off x="304800" y="1509200"/>
            <a:ext cx="11510356" cy="5091105"/>
          </a:xfrm>
        </p:spPr>
        <p:txBody>
          <a:bodyPr>
            <a:normAutofit fontScale="92500" lnSpcReduction="20000"/>
          </a:bodyPr>
          <a:lstStyle/>
          <a:p>
            <a:pPr marL="0" indent="0">
              <a:buNone/>
            </a:pPr>
            <a:r>
              <a:rPr lang="en-US" sz="2400" b="1" dirty="0"/>
              <a:t>Proposals</a:t>
            </a:r>
            <a:br>
              <a:rPr lang="en-US" sz="2400" b="1" dirty="0"/>
            </a:br>
            <a:r>
              <a:rPr lang="en-US" sz="2400" b="1" u="sng" dirty="0"/>
              <a:t>Target Funding Level</a:t>
            </a:r>
            <a:br>
              <a:rPr lang="en-US" sz="2400" dirty="0"/>
            </a:br>
            <a:r>
              <a:rPr lang="en-US" sz="2400" dirty="0"/>
              <a:t>The Town should reserve an amount equaling </a:t>
            </a:r>
            <a:r>
              <a:rPr lang="en-US" sz="2400" b="1" dirty="0"/>
              <a:t>2.5% of the operating budget</a:t>
            </a:r>
            <a:r>
              <a:rPr lang="en-US" sz="2400" dirty="0"/>
              <a:t> for capital uses through a combination of free cash and non-exempt debt.</a:t>
            </a:r>
            <a:br>
              <a:rPr lang="en-US" sz="2400" dirty="0"/>
            </a:br>
            <a:r>
              <a:rPr lang="en-US" sz="2400" i="1" dirty="0"/>
              <a:t>For FY2027, this equals approximately </a:t>
            </a:r>
            <a:r>
              <a:rPr lang="en-US" sz="2400" b="1" i="1" dirty="0"/>
              <a:t>$604,656</a:t>
            </a:r>
            <a:r>
              <a:rPr lang="en-US" sz="2400" i="1" dirty="0"/>
              <a:t>.</a:t>
            </a:r>
            <a:endParaRPr lang="en-US" sz="2400" dirty="0"/>
          </a:p>
          <a:p>
            <a:pPr marL="0" indent="0">
              <a:buNone/>
            </a:pPr>
            <a:r>
              <a:rPr lang="en-US" sz="2400" b="1" u="sng" dirty="0"/>
              <a:t>Use of Non-Exempt Debt</a:t>
            </a:r>
            <a:br>
              <a:rPr lang="en-US" sz="2400" dirty="0"/>
            </a:br>
            <a:r>
              <a:rPr lang="en-US" sz="2400" dirty="0"/>
              <a:t>The Town should consider non-exempt borrowing for capital purchases </a:t>
            </a:r>
            <a:r>
              <a:rPr lang="en-US" sz="2400" b="1" dirty="0"/>
              <a:t>exceeding $250,000 but below $1 million</a:t>
            </a:r>
            <a:r>
              <a:rPr lang="en-US" sz="2400" dirty="0"/>
              <a:t>, aligning financing terms with asset lifespan and preserving cash resources.</a:t>
            </a:r>
          </a:p>
          <a:p>
            <a:pPr marL="0" indent="0">
              <a:buNone/>
            </a:pPr>
            <a:r>
              <a:rPr lang="en-US" sz="2400" b="1" u="sng" dirty="0"/>
              <a:t>Prioritization Framework</a:t>
            </a:r>
            <a:br>
              <a:rPr lang="en-US" sz="2400" dirty="0"/>
            </a:br>
            <a:r>
              <a:rPr lang="en-US" sz="2400" dirty="0"/>
              <a:t>Capital requests should be </a:t>
            </a:r>
            <a:r>
              <a:rPr lang="en-US" sz="2400" b="1" dirty="0"/>
              <a:t>rigorously prioritized</a:t>
            </a:r>
            <a:r>
              <a:rPr lang="en-US" sz="2400" dirty="0"/>
              <a:t>, with approvals based on need and readiness rather than cost alone.</a:t>
            </a:r>
            <a:br>
              <a:rPr lang="en-US" sz="2400" dirty="0"/>
            </a:br>
            <a:r>
              <a:rPr lang="en-US" sz="2400" dirty="0"/>
              <a:t>Recommendations should flow through the </a:t>
            </a:r>
            <a:r>
              <a:rPr lang="en-US" sz="2400" b="1" dirty="0"/>
              <a:t>Financial Advisory Committee</a:t>
            </a:r>
            <a:r>
              <a:rPr lang="en-US" sz="2400" dirty="0"/>
              <a:t> and be adopted by the </a:t>
            </a:r>
            <a:r>
              <a:rPr lang="en-US" sz="2400" b="1" dirty="0"/>
              <a:t>Board of Selectmen</a:t>
            </a:r>
            <a:r>
              <a:rPr lang="en-US" sz="2400" dirty="0"/>
              <a:t> as the formal capital budget.</a:t>
            </a:r>
          </a:p>
          <a:p>
            <a:pPr marL="0" indent="0">
              <a:buNone/>
            </a:pPr>
            <a:endParaRPr lang="en-US" sz="2400" b="1" dirty="0"/>
          </a:p>
        </p:txBody>
      </p:sp>
    </p:spTree>
    <p:extLst>
      <p:ext uri="{BB962C8B-B14F-4D97-AF65-F5344CB8AC3E}">
        <p14:creationId xmlns:p14="http://schemas.microsoft.com/office/powerpoint/2010/main" val="229717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6E421-8A92-69B3-5F88-A8897FB52E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858061-DDBB-C9DA-0765-CCCFFA5F198F}"/>
              </a:ext>
            </a:extLst>
          </p:cNvPr>
          <p:cNvSpPr>
            <a:spLocks noGrp="1"/>
          </p:cNvSpPr>
          <p:nvPr>
            <p:ph type="title"/>
          </p:nvPr>
        </p:nvSpPr>
        <p:spPr>
          <a:xfrm>
            <a:off x="913796" y="182880"/>
            <a:ext cx="10353761" cy="1326321"/>
          </a:xfrm>
        </p:spPr>
        <p:txBody>
          <a:bodyPr>
            <a:normAutofit/>
          </a:bodyPr>
          <a:lstStyle/>
          <a:p>
            <a:r>
              <a:rPr lang="en-US" dirty="0"/>
              <a:t>Capital Improvement Plan</a:t>
            </a:r>
          </a:p>
        </p:txBody>
      </p:sp>
      <p:graphicFrame>
        <p:nvGraphicFramePr>
          <p:cNvPr id="4" name="Content Placeholder 3">
            <a:extLst>
              <a:ext uri="{FF2B5EF4-FFF2-40B4-BE49-F238E27FC236}">
                <a16:creationId xmlns:a16="http://schemas.microsoft.com/office/drawing/2014/main" id="{3FD3084F-B052-1E91-8B6D-7318E9181832}"/>
              </a:ext>
            </a:extLst>
          </p:cNvPr>
          <p:cNvGraphicFramePr>
            <a:graphicFrameLocks noGrp="1"/>
          </p:cNvGraphicFramePr>
          <p:nvPr>
            <p:ph idx="1"/>
            <p:extLst>
              <p:ext uri="{D42A27DB-BD31-4B8C-83A1-F6EECF244321}">
                <p14:modId xmlns:p14="http://schemas.microsoft.com/office/powerpoint/2010/main" val="3488626431"/>
              </p:ext>
            </p:extLst>
          </p:nvPr>
        </p:nvGraphicFramePr>
        <p:xfrm>
          <a:off x="129395" y="1190445"/>
          <a:ext cx="11671540" cy="5484680"/>
        </p:xfrm>
        <a:graphic>
          <a:graphicData uri="http://schemas.openxmlformats.org/drawingml/2006/table">
            <a:tbl>
              <a:tblPr firstRow="1" lastRow="1" bandRow="1">
                <a:tableStyleId>{5C22544A-7EE6-4342-B048-85BDC9FD1C3A}</a:tableStyleId>
              </a:tblPr>
              <a:tblGrid>
                <a:gridCol w="2334308">
                  <a:extLst>
                    <a:ext uri="{9D8B030D-6E8A-4147-A177-3AD203B41FA5}">
                      <a16:colId xmlns:a16="http://schemas.microsoft.com/office/drawing/2014/main" val="2230503786"/>
                    </a:ext>
                  </a:extLst>
                </a:gridCol>
                <a:gridCol w="2334308">
                  <a:extLst>
                    <a:ext uri="{9D8B030D-6E8A-4147-A177-3AD203B41FA5}">
                      <a16:colId xmlns:a16="http://schemas.microsoft.com/office/drawing/2014/main" val="4118120048"/>
                    </a:ext>
                  </a:extLst>
                </a:gridCol>
                <a:gridCol w="2334308">
                  <a:extLst>
                    <a:ext uri="{9D8B030D-6E8A-4147-A177-3AD203B41FA5}">
                      <a16:colId xmlns:a16="http://schemas.microsoft.com/office/drawing/2014/main" val="2700511604"/>
                    </a:ext>
                  </a:extLst>
                </a:gridCol>
                <a:gridCol w="2334308">
                  <a:extLst>
                    <a:ext uri="{9D8B030D-6E8A-4147-A177-3AD203B41FA5}">
                      <a16:colId xmlns:a16="http://schemas.microsoft.com/office/drawing/2014/main" val="2643549485"/>
                    </a:ext>
                  </a:extLst>
                </a:gridCol>
                <a:gridCol w="2334308">
                  <a:extLst>
                    <a:ext uri="{9D8B030D-6E8A-4147-A177-3AD203B41FA5}">
                      <a16:colId xmlns:a16="http://schemas.microsoft.com/office/drawing/2014/main" val="319272357"/>
                    </a:ext>
                  </a:extLst>
                </a:gridCol>
              </a:tblGrid>
              <a:tr h="548468">
                <a:tc>
                  <a:txBody>
                    <a:bodyPr/>
                    <a:lstStyle/>
                    <a:p>
                      <a:pPr algn="ctr" fontAlgn="b">
                        <a:buNone/>
                      </a:pPr>
                      <a:r>
                        <a:rPr lang="en-US" sz="2000" b="1" i="0" u="none" strike="noStrike" dirty="0">
                          <a:effectLst/>
                          <a:latin typeface="Calibri" panose="020F0502020204030204" pitchFamily="34" charset="0"/>
                        </a:rPr>
                        <a:t>Funding Priority</a:t>
                      </a:r>
                    </a:p>
                  </a:txBody>
                  <a:tcPr marL="9525" marR="9525" marT="9525" marB="0" anchor="b"/>
                </a:tc>
                <a:tc>
                  <a:txBody>
                    <a:bodyPr/>
                    <a:lstStyle/>
                    <a:p>
                      <a:pPr algn="ctr" fontAlgn="b">
                        <a:buNone/>
                      </a:pPr>
                      <a:r>
                        <a:rPr lang="en-US" sz="2000" b="1" i="0" u="none" strike="noStrike" dirty="0">
                          <a:effectLst/>
                          <a:latin typeface="Calibri" panose="020F0502020204030204" pitchFamily="34" charset="0"/>
                        </a:rPr>
                        <a:t>Department</a:t>
                      </a:r>
                    </a:p>
                  </a:txBody>
                  <a:tcPr marL="9525" marR="9525" marT="9525" marB="0" anchor="b"/>
                </a:tc>
                <a:tc>
                  <a:txBody>
                    <a:bodyPr/>
                    <a:lstStyle/>
                    <a:p>
                      <a:pPr algn="ctr" fontAlgn="b">
                        <a:buNone/>
                      </a:pPr>
                      <a:r>
                        <a:rPr lang="en-US" sz="2000" b="1" i="0" u="none" strike="noStrike" dirty="0">
                          <a:effectLst/>
                          <a:latin typeface="Calibri" panose="020F0502020204030204" pitchFamily="34" charset="0"/>
                        </a:rPr>
                        <a:t>Project Name</a:t>
                      </a:r>
                    </a:p>
                  </a:txBody>
                  <a:tcPr marL="9525" marR="9525" marT="9525" marB="0" anchor="b"/>
                </a:tc>
                <a:tc>
                  <a:txBody>
                    <a:bodyPr/>
                    <a:lstStyle/>
                    <a:p>
                      <a:pPr algn="ctr" fontAlgn="b">
                        <a:buNone/>
                      </a:pPr>
                      <a:r>
                        <a:rPr lang="en-US" sz="2000" b="1" i="0" u="none" strike="noStrike" dirty="0">
                          <a:effectLst/>
                          <a:latin typeface="Calibri" panose="020F0502020204030204" pitchFamily="34" charset="0"/>
                        </a:rPr>
                        <a:t>Estimated Cost</a:t>
                      </a:r>
                    </a:p>
                  </a:txBody>
                  <a:tcPr marL="9525" marR="9525" marT="9525" marB="0" anchor="b"/>
                </a:tc>
                <a:tc>
                  <a:txBody>
                    <a:bodyPr/>
                    <a:lstStyle/>
                    <a:p>
                      <a:pPr algn="ctr" fontAlgn="b">
                        <a:buNone/>
                      </a:pPr>
                      <a:r>
                        <a:rPr lang="en-US" sz="2000" b="1" i="0" u="none" strike="noStrike" dirty="0">
                          <a:effectLst/>
                          <a:latin typeface="Calibri" panose="020F0502020204030204" pitchFamily="34" charset="0"/>
                        </a:rPr>
                        <a:t>Funding Source</a:t>
                      </a:r>
                    </a:p>
                  </a:txBody>
                  <a:tcPr marL="9525" marR="9525" marT="9525" marB="0" anchor="b"/>
                </a:tc>
                <a:extLst>
                  <a:ext uri="{0D108BD9-81ED-4DB2-BD59-A6C34878D82A}">
                    <a16:rowId xmlns:a16="http://schemas.microsoft.com/office/drawing/2014/main" val="1277384649"/>
                  </a:ext>
                </a:extLst>
              </a:tr>
              <a:tr h="548468">
                <a:tc>
                  <a:txBody>
                    <a:bodyPr/>
                    <a:lstStyle/>
                    <a:p>
                      <a:pPr algn="ctr" fontAlgn="ctr">
                        <a:buNone/>
                      </a:pPr>
                      <a:r>
                        <a:rPr lang="en-US" sz="1600" b="0" i="0" u="none" strike="noStrike" dirty="0">
                          <a:effectLst/>
                          <a:latin typeface="Calibri" panose="020F0502020204030204" pitchFamily="34" charset="0"/>
                        </a:rPr>
                        <a:t>1</a:t>
                      </a:r>
                    </a:p>
                  </a:txBody>
                  <a:tcPr marL="9525" marR="9525" marT="9525" marB="0" anchor="ctr"/>
                </a:tc>
                <a:tc>
                  <a:txBody>
                    <a:bodyPr/>
                    <a:lstStyle/>
                    <a:p>
                      <a:pPr algn="ctr" fontAlgn="b">
                        <a:buNone/>
                      </a:pPr>
                      <a:r>
                        <a:rPr lang="en-US" sz="1600" b="0" i="0" u="none" strike="noStrike" dirty="0">
                          <a:effectLst/>
                          <a:latin typeface="Calibri" panose="020F0502020204030204" pitchFamily="34" charset="0"/>
                        </a:rPr>
                        <a:t>Town Hall</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Pump House Solution</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150,000.00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2479446826"/>
                  </a:ext>
                </a:extLst>
              </a:tr>
              <a:tr h="548468">
                <a:tc>
                  <a:txBody>
                    <a:bodyPr/>
                    <a:lstStyle/>
                    <a:p>
                      <a:pPr algn="ctr" fontAlgn="ctr">
                        <a:buNone/>
                      </a:pPr>
                      <a:r>
                        <a:rPr lang="en-US" sz="1600" b="0" i="0" u="none" strike="noStrike" dirty="0">
                          <a:effectLst/>
                          <a:latin typeface="Calibri" panose="020F0502020204030204" pitchFamily="34" charset="0"/>
                        </a:rPr>
                        <a:t>2</a:t>
                      </a:r>
                    </a:p>
                  </a:txBody>
                  <a:tcPr marL="9525" marR="9525" marT="9525" marB="0" anchor="ctr"/>
                </a:tc>
                <a:tc>
                  <a:txBody>
                    <a:bodyPr/>
                    <a:lstStyle/>
                    <a:p>
                      <a:pPr algn="ctr" fontAlgn="b">
                        <a:buNone/>
                      </a:pPr>
                      <a:r>
                        <a:rPr lang="en-US" sz="1600" b="0" i="0" u="none" strike="noStrike" dirty="0">
                          <a:effectLst/>
                          <a:latin typeface="Calibri" panose="020F0502020204030204" pitchFamily="34" charset="0"/>
                        </a:rPr>
                        <a:t>Police</a:t>
                      </a:r>
                    </a:p>
                  </a:txBody>
                  <a:tcPr marL="9525" marR="9525" marT="9525" marB="0" anchor="b"/>
                </a:tc>
                <a:tc>
                  <a:txBody>
                    <a:bodyPr/>
                    <a:lstStyle/>
                    <a:p>
                      <a:pPr algn="ctr" fontAlgn="b">
                        <a:buNone/>
                      </a:pPr>
                      <a:r>
                        <a:rPr lang="en-US" sz="1600" b="0" i="0" u="none" strike="noStrike">
                          <a:effectLst/>
                          <a:latin typeface="Calibri" panose="020F0502020204030204" pitchFamily="34" charset="0"/>
                        </a:rPr>
                        <a:t>Police Cruiser</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85,000.00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3397841804"/>
                  </a:ext>
                </a:extLst>
              </a:tr>
              <a:tr h="548468">
                <a:tc>
                  <a:txBody>
                    <a:bodyPr/>
                    <a:lstStyle/>
                    <a:p>
                      <a:pPr algn="ctr" fontAlgn="ctr">
                        <a:buNone/>
                      </a:pPr>
                      <a:r>
                        <a:rPr lang="en-US" sz="1600" b="0" i="0" u="none" strike="noStrike">
                          <a:effectLst/>
                          <a:latin typeface="Calibri" panose="020F0502020204030204" pitchFamily="34" charset="0"/>
                        </a:rPr>
                        <a:t>3</a:t>
                      </a:r>
                    </a:p>
                  </a:txBody>
                  <a:tcPr marL="9525" marR="9525" marT="9525" marB="0" anchor="ctr"/>
                </a:tc>
                <a:tc>
                  <a:txBody>
                    <a:bodyPr/>
                    <a:lstStyle/>
                    <a:p>
                      <a:pPr algn="ctr" fontAlgn="b">
                        <a:buNone/>
                      </a:pPr>
                      <a:r>
                        <a:rPr lang="en-US" sz="1600" b="0" i="0" u="none" strike="noStrike" dirty="0">
                          <a:effectLst/>
                          <a:latin typeface="Calibri" panose="020F0502020204030204" pitchFamily="34" charset="0"/>
                        </a:rPr>
                        <a:t>Fire/Rescue</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Tanker #2</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105,000.00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Non-Exempt Debt</a:t>
                      </a:r>
                    </a:p>
                  </a:txBody>
                  <a:tcPr marL="9525" marR="9525" marT="9525" marB="0" anchor="b"/>
                </a:tc>
                <a:extLst>
                  <a:ext uri="{0D108BD9-81ED-4DB2-BD59-A6C34878D82A}">
                    <a16:rowId xmlns:a16="http://schemas.microsoft.com/office/drawing/2014/main" val="899390201"/>
                  </a:ext>
                </a:extLst>
              </a:tr>
              <a:tr h="548468">
                <a:tc>
                  <a:txBody>
                    <a:bodyPr/>
                    <a:lstStyle/>
                    <a:p>
                      <a:pPr algn="ctr" fontAlgn="ctr">
                        <a:buNone/>
                      </a:pPr>
                      <a:r>
                        <a:rPr lang="en-US" sz="1600" b="0" i="0" u="none" strike="noStrike">
                          <a:effectLst/>
                          <a:latin typeface="Calibri" panose="020F0502020204030204" pitchFamily="34" charset="0"/>
                        </a:rPr>
                        <a:t>4</a:t>
                      </a:r>
                    </a:p>
                  </a:txBody>
                  <a:tcPr marL="9525" marR="9525" marT="9525" marB="0" anchor="ctr"/>
                </a:tc>
                <a:tc>
                  <a:txBody>
                    <a:bodyPr/>
                    <a:lstStyle/>
                    <a:p>
                      <a:pPr algn="ctr" fontAlgn="b">
                        <a:buNone/>
                      </a:pPr>
                      <a:r>
                        <a:rPr lang="en-US" sz="1600" b="0" i="0" u="none" strike="noStrike">
                          <a:effectLst/>
                          <a:latin typeface="Calibri" panose="020F0502020204030204" pitchFamily="34" charset="0"/>
                        </a:rPr>
                        <a:t>Police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CJIS IT upgrades</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45,000.00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72813555"/>
                  </a:ext>
                </a:extLst>
              </a:tr>
              <a:tr h="548468">
                <a:tc>
                  <a:txBody>
                    <a:bodyPr/>
                    <a:lstStyle/>
                    <a:p>
                      <a:pPr algn="ctr" fontAlgn="ctr">
                        <a:buNone/>
                      </a:pPr>
                      <a:r>
                        <a:rPr lang="en-US" sz="1600" b="0" i="0" u="none" strike="noStrike">
                          <a:effectLst/>
                          <a:latin typeface="Calibri" panose="020F0502020204030204" pitchFamily="34" charset="0"/>
                        </a:rPr>
                        <a:t>5</a:t>
                      </a:r>
                    </a:p>
                  </a:txBody>
                  <a:tcPr marL="9525" marR="9525" marT="9525" marB="0" anchor="ctr"/>
                </a:tc>
                <a:tc>
                  <a:txBody>
                    <a:bodyPr/>
                    <a:lstStyle/>
                    <a:p>
                      <a:pPr algn="ctr" fontAlgn="b">
                        <a:buNone/>
                      </a:pPr>
                      <a:r>
                        <a:rPr lang="en-US" sz="1600" b="0" i="0" u="none" strike="noStrike" dirty="0">
                          <a:effectLst/>
                          <a:latin typeface="Calibri" panose="020F0502020204030204" pitchFamily="34" charset="0"/>
                        </a:rPr>
                        <a:t>Highway</a:t>
                      </a:r>
                    </a:p>
                  </a:txBody>
                  <a:tcPr marL="9525" marR="9525" marT="9525" marB="0" anchor="b"/>
                </a:tc>
                <a:tc>
                  <a:txBody>
                    <a:bodyPr/>
                    <a:lstStyle/>
                    <a:p>
                      <a:pPr algn="ctr" fontAlgn="b">
                        <a:buNone/>
                      </a:pPr>
                      <a:r>
                        <a:rPr lang="en-US" sz="1600" b="0" i="0" u="none" strike="noStrike">
                          <a:effectLst/>
                          <a:latin typeface="Calibri" panose="020F0502020204030204" pitchFamily="34" charset="0"/>
                        </a:rPr>
                        <a:t>Medium Sized Dump Truck</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100,000.00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4268048187"/>
                  </a:ext>
                </a:extLst>
              </a:tr>
              <a:tr h="548468">
                <a:tc>
                  <a:txBody>
                    <a:bodyPr/>
                    <a:lstStyle/>
                    <a:p>
                      <a:pPr algn="ctr" fontAlgn="ctr">
                        <a:buNone/>
                      </a:pPr>
                      <a:r>
                        <a:rPr lang="en-US" sz="1600" b="0" i="0" u="none" strike="noStrike">
                          <a:effectLst/>
                          <a:latin typeface="Calibri" panose="020F0502020204030204" pitchFamily="34" charset="0"/>
                        </a:rPr>
                        <a:t>6</a:t>
                      </a:r>
                    </a:p>
                  </a:txBody>
                  <a:tcPr marL="9525" marR="9525" marT="9525" marB="0" anchor="ctr"/>
                </a:tc>
                <a:tc>
                  <a:txBody>
                    <a:bodyPr/>
                    <a:lstStyle/>
                    <a:p>
                      <a:pPr algn="ctr" fontAlgn="b">
                        <a:buNone/>
                      </a:pPr>
                      <a:r>
                        <a:rPr lang="en-US" sz="1600" b="0" i="0" u="none" strike="noStrike">
                          <a:effectLst/>
                          <a:latin typeface="Calibri" panose="020F0502020204030204" pitchFamily="34" charset="0"/>
                        </a:rPr>
                        <a:t>School</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BMS Heating and Ventilation</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100,000.00 </a:t>
                      </a:r>
                    </a:p>
                  </a:txBody>
                  <a:tcPr marL="9525" marR="9525" marT="9525" marB="0" anchor="b"/>
                </a:tc>
                <a:tc>
                  <a:txBody>
                    <a:bodyPr/>
                    <a:lstStyle/>
                    <a:p>
                      <a:pPr algn="ctr" fontAlgn="b">
                        <a:buNone/>
                      </a:pPr>
                      <a:r>
                        <a:rPr lang="en-US" sz="1600" b="0" i="0" u="none" strike="noStrike">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574854138"/>
                  </a:ext>
                </a:extLst>
              </a:tr>
              <a:tr h="548468">
                <a:tc>
                  <a:txBody>
                    <a:bodyPr/>
                    <a:lstStyle/>
                    <a:p>
                      <a:pPr algn="ctr" fontAlgn="ctr">
                        <a:buNone/>
                      </a:pPr>
                      <a:r>
                        <a:rPr lang="en-US" sz="1600" b="0" i="0" u="none" strike="noStrike">
                          <a:effectLst/>
                          <a:latin typeface="Calibri" panose="020F0502020204030204" pitchFamily="34" charset="0"/>
                        </a:rPr>
                        <a:t>7</a:t>
                      </a:r>
                    </a:p>
                  </a:txBody>
                  <a:tcPr marL="9525" marR="9525" marT="9525" marB="0" anchor="ctr"/>
                </a:tc>
                <a:tc>
                  <a:txBody>
                    <a:bodyPr/>
                    <a:lstStyle/>
                    <a:p>
                      <a:pPr algn="ctr" fontAlgn="b">
                        <a:buNone/>
                      </a:pPr>
                      <a:r>
                        <a:rPr lang="en-US" sz="1600" b="0" i="0" u="none" strike="noStrike">
                          <a:effectLst/>
                          <a:latin typeface="Calibri" panose="020F0502020204030204" pitchFamily="34" charset="0"/>
                        </a:rPr>
                        <a:t>Highway</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Pickup with Plow</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80,000.00 </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1723446924"/>
                  </a:ext>
                </a:extLst>
              </a:tr>
              <a:tr h="548468">
                <a:tc>
                  <a:txBody>
                    <a:bodyPr/>
                    <a:lstStyle/>
                    <a:p>
                      <a:pPr algn="ctr" fontAlgn="b">
                        <a:buNone/>
                      </a:pPr>
                      <a:r>
                        <a:rPr lang="en-US" sz="1600" b="0" i="0" u="none" strike="noStrike">
                          <a:effectLst/>
                          <a:latin typeface="Calibri" panose="020F0502020204030204" pitchFamily="34" charset="0"/>
                        </a:rPr>
                        <a:t>8</a:t>
                      </a:r>
                    </a:p>
                  </a:txBody>
                  <a:tcPr marL="9525" marR="9525" marT="9525" marB="0" anchor="b"/>
                </a:tc>
                <a:tc>
                  <a:txBody>
                    <a:bodyPr/>
                    <a:lstStyle/>
                    <a:p>
                      <a:pPr algn="ctr" fontAlgn="b">
                        <a:buNone/>
                      </a:pPr>
                      <a:r>
                        <a:rPr lang="en-US" sz="1600" b="0" i="0" u="none" strike="noStrike">
                          <a:effectLst/>
                          <a:latin typeface="Calibri" panose="020F0502020204030204" pitchFamily="34" charset="0"/>
                        </a:rPr>
                        <a:t>School</a:t>
                      </a:r>
                    </a:p>
                  </a:txBody>
                  <a:tcPr marL="9525" marR="9525" marT="9525" marB="0" anchor="b"/>
                </a:tc>
                <a:tc>
                  <a:txBody>
                    <a:bodyPr/>
                    <a:lstStyle/>
                    <a:p>
                      <a:pPr algn="ctr" fontAlgn="b">
                        <a:buNone/>
                      </a:pPr>
                      <a:r>
                        <a:rPr lang="en-US" sz="1600" b="0" i="0" u="none" strike="noStrike">
                          <a:effectLst/>
                          <a:latin typeface="Calibri" panose="020F0502020204030204" pitchFamily="34" charset="0"/>
                        </a:rPr>
                        <a:t>BMS Bell and PA System</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 $        80,000.00 </a:t>
                      </a:r>
                    </a:p>
                  </a:txBody>
                  <a:tcPr marL="9525" marR="9525" marT="9525" marB="0" anchor="b"/>
                </a:tc>
                <a:tc>
                  <a:txBody>
                    <a:bodyPr/>
                    <a:lstStyle/>
                    <a:p>
                      <a:pPr algn="ctr" fontAlgn="b">
                        <a:buNone/>
                      </a:pPr>
                      <a:r>
                        <a:rPr lang="en-US" sz="1600" b="0" i="0" u="none" strike="noStrike" dirty="0">
                          <a:effectLst/>
                          <a:latin typeface="Calibri" panose="020F0502020204030204" pitchFamily="34" charset="0"/>
                        </a:rPr>
                        <a:t>Free Cash</a:t>
                      </a:r>
                    </a:p>
                  </a:txBody>
                  <a:tcPr marL="9525" marR="9525" marT="9525" marB="0" anchor="b"/>
                </a:tc>
                <a:extLst>
                  <a:ext uri="{0D108BD9-81ED-4DB2-BD59-A6C34878D82A}">
                    <a16:rowId xmlns:a16="http://schemas.microsoft.com/office/drawing/2014/main" val="440228759"/>
                  </a:ext>
                </a:extLst>
              </a:tr>
              <a:tr h="548468">
                <a:tc>
                  <a:txBody>
                    <a:bodyPr/>
                    <a:lstStyle/>
                    <a:p>
                      <a:pPr algn="ctr" fontAlgn="b">
                        <a:buNone/>
                      </a:pPr>
                      <a:r>
                        <a:rPr lang="en-US" sz="1600" b="1" i="0" u="none" strike="noStrike" dirty="0">
                          <a:solidFill>
                            <a:schemeClr val="tx1"/>
                          </a:solidFill>
                          <a:effectLst/>
                          <a:latin typeface="Calibri" panose="020F0502020204030204" pitchFamily="34" charset="0"/>
                        </a:rPr>
                        <a:t>Total</a:t>
                      </a:r>
                    </a:p>
                  </a:txBody>
                  <a:tcPr marL="9525" marR="9525" marT="9525" marB="0" anchor="b"/>
                </a:tc>
                <a:tc>
                  <a:txBody>
                    <a:bodyPr/>
                    <a:lstStyle/>
                    <a:p>
                      <a:pPr algn="ctr" fontAlgn="b">
                        <a:buNone/>
                      </a:pPr>
                      <a:r>
                        <a:rPr lang="en-US" sz="1600" b="1" i="0" u="none" strike="noStrike" dirty="0">
                          <a:solidFill>
                            <a:schemeClr val="tx1"/>
                          </a:solidFill>
                          <a:effectLst/>
                          <a:latin typeface="Calibri" panose="020F0502020204030204" pitchFamily="34" charset="0"/>
                        </a:rPr>
                        <a:t>All</a:t>
                      </a:r>
                    </a:p>
                  </a:txBody>
                  <a:tcPr marL="9525" marR="9525" marT="9525" marB="0" anchor="b"/>
                </a:tc>
                <a:tc>
                  <a:txBody>
                    <a:bodyPr/>
                    <a:lstStyle/>
                    <a:p>
                      <a:pPr algn="ctr" fontAlgn="b">
                        <a:buNone/>
                      </a:pPr>
                      <a:r>
                        <a:rPr lang="en-US" sz="1600" b="1" i="0" u="none" strike="noStrike" dirty="0">
                          <a:solidFill>
                            <a:schemeClr val="tx1"/>
                          </a:solidFill>
                          <a:effectLst/>
                          <a:latin typeface="Calibri" panose="020F0502020204030204" pitchFamily="34" charset="0"/>
                        </a:rPr>
                        <a:t> </a:t>
                      </a:r>
                    </a:p>
                  </a:txBody>
                  <a:tcPr marL="9525" marR="9525" marT="9525" marB="0" anchor="b"/>
                </a:tc>
                <a:tc>
                  <a:txBody>
                    <a:bodyPr/>
                    <a:lstStyle/>
                    <a:p>
                      <a:pPr algn="ctr" fontAlgn="b">
                        <a:buNone/>
                      </a:pPr>
                      <a:r>
                        <a:rPr lang="en-US" sz="1600" b="1" i="0" u="none" strike="noStrike" dirty="0">
                          <a:solidFill>
                            <a:schemeClr val="tx1"/>
                          </a:solidFill>
                          <a:effectLst/>
                          <a:latin typeface="Calibri" panose="020F0502020204030204" pitchFamily="34" charset="0"/>
                        </a:rPr>
                        <a:t>$       745,000 </a:t>
                      </a:r>
                    </a:p>
                  </a:txBody>
                  <a:tcPr marL="9525" marR="9525" marT="9525" marB="0" anchor="b"/>
                </a:tc>
                <a:tc>
                  <a:txBody>
                    <a:bodyPr/>
                    <a:lstStyle/>
                    <a:p>
                      <a:pPr algn="ctr" fontAlgn="b">
                        <a:buNone/>
                      </a:pPr>
                      <a:r>
                        <a:rPr lang="en-US" sz="1600" b="1" i="0" u="none" strike="noStrike" dirty="0">
                          <a:solidFill>
                            <a:schemeClr val="tx1"/>
                          </a:solidFill>
                          <a:effectLst/>
                          <a:latin typeface="Calibri" panose="020F0502020204030204" pitchFamily="34" charset="0"/>
                        </a:rPr>
                        <a:t>Total</a:t>
                      </a:r>
                    </a:p>
                  </a:txBody>
                  <a:tcPr marL="9525" marR="9525" marT="9525" marB="0" anchor="b"/>
                </a:tc>
                <a:extLst>
                  <a:ext uri="{0D108BD9-81ED-4DB2-BD59-A6C34878D82A}">
                    <a16:rowId xmlns:a16="http://schemas.microsoft.com/office/drawing/2014/main" val="4150743377"/>
                  </a:ext>
                </a:extLst>
              </a:tr>
            </a:tbl>
          </a:graphicData>
        </a:graphic>
      </p:graphicFrame>
    </p:spTree>
    <p:extLst>
      <p:ext uri="{BB962C8B-B14F-4D97-AF65-F5344CB8AC3E}">
        <p14:creationId xmlns:p14="http://schemas.microsoft.com/office/powerpoint/2010/main" val="1458536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4D07-F91C-A50E-97F6-841F06E9C6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74EC51-41B5-F48A-B8F8-435AE8BDAB6C}"/>
              </a:ext>
            </a:extLst>
          </p:cNvPr>
          <p:cNvSpPr>
            <a:spLocks noGrp="1"/>
          </p:cNvSpPr>
          <p:nvPr>
            <p:ph type="title"/>
          </p:nvPr>
        </p:nvSpPr>
        <p:spPr>
          <a:xfrm>
            <a:off x="913796" y="182880"/>
            <a:ext cx="10353761" cy="1326321"/>
          </a:xfrm>
        </p:spPr>
        <p:txBody>
          <a:bodyPr>
            <a:normAutofit/>
          </a:bodyPr>
          <a:lstStyle/>
          <a:p>
            <a:r>
              <a:rPr lang="en-US" dirty="0"/>
              <a:t>Community School Project Financing</a:t>
            </a:r>
          </a:p>
        </p:txBody>
      </p:sp>
      <p:sp>
        <p:nvSpPr>
          <p:cNvPr id="3" name="Content Placeholder 2">
            <a:extLst>
              <a:ext uri="{FF2B5EF4-FFF2-40B4-BE49-F238E27FC236}">
                <a16:creationId xmlns:a16="http://schemas.microsoft.com/office/drawing/2014/main" id="{34926281-576C-EA7D-DA0A-8CF8126D687C}"/>
              </a:ext>
            </a:extLst>
          </p:cNvPr>
          <p:cNvSpPr>
            <a:spLocks noGrp="1"/>
          </p:cNvSpPr>
          <p:nvPr>
            <p:ph idx="1"/>
          </p:nvPr>
        </p:nvSpPr>
        <p:spPr>
          <a:xfrm>
            <a:off x="304800" y="1509200"/>
            <a:ext cx="11510356" cy="5091105"/>
          </a:xfrm>
        </p:spPr>
        <p:txBody>
          <a:bodyPr>
            <a:normAutofit fontScale="92500"/>
          </a:bodyPr>
          <a:lstStyle/>
          <a:p>
            <a:pPr marL="0" indent="0">
              <a:buNone/>
            </a:pPr>
            <a:r>
              <a:rPr lang="en-US" sz="2400" b="1" i="1" u="sng" dirty="0"/>
              <a:t>Project Spending Timeline</a:t>
            </a:r>
          </a:p>
          <a:p>
            <a:r>
              <a:rPr lang="en-US" sz="2400" dirty="0"/>
              <a:t>Project spending is projected to accelerate </a:t>
            </a:r>
            <a:r>
              <a:rPr lang="en-US" sz="2400" b="1" dirty="0"/>
              <a:t>beginning March 2026</a:t>
            </a:r>
            <a:r>
              <a:rPr lang="en-US" sz="2400" dirty="0"/>
              <a:t>.</a:t>
            </a:r>
          </a:p>
          <a:p>
            <a:r>
              <a:rPr lang="en-US" sz="2400" dirty="0"/>
              <a:t>Spending will continue at a high rate </a:t>
            </a:r>
            <a:r>
              <a:rPr lang="en-US" sz="2400" b="1" dirty="0"/>
              <a:t>through Phase 2 construction</a:t>
            </a:r>
            <a:r>
              <a:rPr lang="en-US" sz="2400" dirty="0"/>
              <a:t>, ending </a:t>
            </a:r>
            <a:r>
              <a:rPr lang="en-US" sz="2400" b="1" dirty="0"/>
              <a:t>February 2028</a:t>
            </a:r>
            <a:r>
              <a:rPr lang="en-US" sz="2400" dirty="0"/>
              <a:t>.</a:t>
            </a:r>
          </a:p>
          <a:p>
            <a:pPr marL="0" indent="0">
              <a:buNone/>
            </a:pPr>
            <a:r>
              <a:rPr lang="en-US" sz="2400" b="1" i="1" u="sng" dirty="0"/>
              <a:t>Future Financing Requirement</a:t>
            </a:r>
          </a:p>
          <a:p>
            <a:r>
              <a:rPr lang="en-US" sz="2400" dirty="0"/>
              <a:t>District cumulative out-of-pocket costs are forecast to </a:t>
            </a:r>
            <a:r>
              <a:rPr lang="en-US" sz="2400" b="1" dirty="0"/>
              <a:t>exceed $40M by March 2027</a:t>
            </a:r>
            <a:r>
              <a:rPr lang="en-US" sz="2400" dirty="0"/>
              <a:t>.</a:t>
            </a:r>
          </a:p>
          <a:p>
            <a:r>
              <a:rPr lang="en-US" sz="2400" dirty="0"/>
              <a:t>This requires </a:t>
            </a:r>
            <a:r>
              <a:rPr lang="en-US" sz="2400" b="1" dirty="0"/>
              <a:t>additional permanent financing within one year</a:t>
            </a:r>
            <a:r>
              <a:rPr lang="en-US" sz="2400" dirty="0"/>
              <a:t> of the initial issuance.</a:t>
            </a:r>
          </a:p>
          <a:p>
            <a:r>
              <a:rPr lang="en-US" sz="2400" dirty="0"/>
              <a:t>Proposal: a </a:t>
            </a:r>
            <a:r>
              <a:rPr lang="en-US" sz="2400" b="1" dirty="0"/>
              <a:t>$40M permanent bond</a:t>
            </a:r>
            <a:r>
              <a:rPr lang="en-US" sz="2400" dirty="0"/>
              <a:t>, based on a schedule provided by our financial advisor.</a:t>
            </a:r>
          </a:p>
          <a:p>
            <a:pPr marL="0" indent="0">
              <a:buNone/>
            </a:pPr>
            <a:endParaRPr lang="en-US" sz="2400" b="1" dirty="0"/>
          </a:p>
        </p:txBody>
      </p:sp>
    </p:spTree>
    <p:extLst>
      <p:ext uri="{BB962C8B-B14F-4D97-AF65-F5344CB8AC3E}">
        <p14:creationId xmlns:p14="http://schemas.microsoft.com/office/powerpoint/2010/main" val="2822091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C7271-1A2A-EE9C-A33F-34A041C18E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5702C5-B853-ACF0-8E31-5964ED374158}"/>
              </a:ext>
            </a:extLst>
          </p:cNvPr>
          <p:cNvSpPr>
            <a:spLocks noGrp="1"/>
          </p:cNvSpPr>
          <p:nvPr>
            <p:ph type="title"/>
          </p:nvPr>
        </p:nvSpPr>
        <p:spPr>
          <a:xfrm>
            <a:off x="913796" y="182880"/>
            <a:ext cx="10353761" cy="1326321"/>
          </a:xfrm>
        </p:spPr>
        <p:txBody>
          <a:bodyPr>
            <a:normAutofit/>
          </a:bodyPr>
          <a:lstStyle/>
          <a:p>
            <a:r>
              <a:rPr lang="en-US" dirty="0"/>
              <a:t>Community School Project Financing</a:t>
            </a:r>
          </a:p>
        </p:txBody>
      </p:sp>
      <p:sp>
        <p:nvSpPr>
          <p:cNvPr id="3" name="Content Placeholder 2">
            <a:extLst>
              <a:ext uri="{FF2B5EF4-FFF2-40B4-BE49-F238E27FC236}">
                <a16:creationId xmlns:a16="http://schemas.microsoft.com/office/drawing/2014/main" id="{8D38E850-F205-7CC8-22F3-AC0ABA844421}"/>
              </a:ext>
            </a:extLst>
          </p:cNvPr>
          <p:cNvSpPr>
            <a:spLocks noGrp="1"/>
          </p:cNvSpPr>
          <p:nvPr>
            <p:ph idx="1"/>
          </p:nvPr>
        </p:nvSpPr>
        <p:spPr>
          <a:xfrm>
            <a:off x="304800" y="1509200"/>
            <a:ext cx="11510356" cy="5091105"/>
          </a:xfrm>
        </p:spPr>
        <p:txBody>
          <a:bodyPr>
            <a:normAutofit/>
          </a:bodyPr>
          <a:lstStyle/>
          <a:p>
            <a:r>
              <a:rPr lang="en-US" sz="2400" b="1" dirty="0"/>
              <a:t>The proposed bond structure includes paying off the existing BANs at the end of April.</a:t>
            </a:r>
          </a:p>
          <a:p>
            <a:r>
              <a:rPr lang="en-US" sz="2400" b="1" dirty="0"/>
              <a:t>This approach provides adequate cash flow for project needs through February. </a:t>
            </a:r>
          </a:p>
          <a:p>
            <a:pPr marL="0" indent="0">
              <a:buNone/>
            </a:pPr>
            <a:endParaRPr lang="en-US" sz="2400" b="1" dirty="0"/>
          </a:p>
          <a:p>
            <a:pPr marL="0" indent="0">
              <a:buNone/>
            </a:pPr>
            <a:r>
              <a:rPr lang="en-US" sz="2400" b="1" i="1" u="sng" dirty="0"/>
              <a:t>Today’s agenda item is a sanity check:</a:t>
            </a:r>
          </a:p>
          <a:p>
            <a:r>
              <a:rPr lang="en-US" sz="2400" b="1" dirty="0"/>
              <a:t>Bond amount must be finalized by Tuesday, January 20</a:t>
            </a:r>
            <a:r>
              <a:rPr lang="en-US" sz="2400" b="1" baseline="30000" dirty="0"/>
              <a:t>th</a:t>
            </a:r>
            <a:endParaRPr lang="en-US" sz="2400" b="1" dirty="0"/>
          </a:p>
          <a:p>
            <a:r>
              <a:rPr lang="en-US" sz="2400" b="1" dirty="0"/>
              <a:t>All supporting documentation must also be complete by that date</a:t>
            </a:r>
          </a:p>
        </p:txBody>
      </p:sp>
    </p:spTree>
    <p:extLst>
      <p:ext uri="{BB962C8B-B14F-4D97-AF65-F5344CB8AC3E}">
        <p14:creationId xmlns:p14="http://schemas.microsoft.com/office/powerpoint/2010/main" val="3552979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084D6-026E-4DA4-F14D-2151C599C44D}"/>
              </a:ext>
            </a:extLst>
          </p:cNvPr>
          <p:cNvSpPr>
            <a:spLocks noGrp="1"/>
          </p:cNvSpPr>
          <p:nvPr>
            <p:ph type="title"/>
          </p:nvPr>
        </p:nvSpPr>
        <p:spPr>
          <a:xfrm>
            <a:off x="913796" y="0"/>
            <a:ext cx="10353761" cy="1326321"/>
          </a:xfrm>
        </p:spPr>
        <p:txBody>
          <a:bodyPr/>
          <a:lstStyle/>
          <a:p>
            <a:r>
              <a:rPr lang="en-US" dirty="0"/>
              <a:t>FY2027 Guidelines Budget</a:t>
            </a:r>
          </a:p>
        </p:txBody>
      </p:sp>
      <p:sp>
        <p:nvSpPr>
          <p:cNvPr id="3" name="Content Placeholder 2">
            <a:extLst>
              <a:ext uri="{FF2B5EF4-FFF2-40B4-BE49-F238E27FC236}">
                <a16:creationId xmlns:a16="http://schemas.microsoft.com/office/drawing/2014/main" id="{7EB797FD-1321-C7F4-D7D3-C380ABFB4654}"/>
              </a:ext>
            </a:extLst>
          </p:cNvPr>
          <p:cNvSpPr>
            <a:spLocks noGrp="1"/>
          </p:cNvSpPr>
          <p:nvPr>
            <p:ph idx="1"/>
          </p:nvPr>
        </p:nvSpPr>
        <p:spPr>
          <a:xfrm>
            <a:off x="227214" y="886691"/>
            <a:ext cx="11837323" cy="5818909"/>
          </a:xfrm>
        </p:spPr>
        <p:txBody>
          <a:bodyPr>
            <a:normAutofit/>
          </a:bodyPr>
          <a:lstStyle/>
          <a:p>
            <a:pPr>
              <a:buNone/>
            </a:pPr>
            <a:endParaRPr lang="en-US" dirty="0"/>
          </a:p>
          <a:p>
            <a:pPr marL="0" indent="0">
              <a:buNone/>
            </a:pPr>
            <a:r>
              <a:rPr lang="en-US" sz="2800" b="1" dirty="0"/>
              <a:t>Why Conduct a Guidelines Budget Exercise?</a:t>
            </a:r>
          </a:p>
          <a:p>
            <a:pPr marL="0" indent="0">
              <a:buNone/>
            </a:pPr>
            <a:r>
              <a:rPr lang="en-US" sz="2400" dirty="0"/>
              <a:t>The </a:t>
            </a:r>
            <a:r>
              <a:rPr lang="en-US" sz="2400" b="1" dirty="0"/>
              <a:t>2025 Financial Management Review (FMR)</a:t>
            </a:r>
            <a:r>
              <a:rPr lang="en-US" sz="2400" dirty="0"/>
              <a:t> is explicit:</a:t>
            </a:r>
          </a:p>
          <a:p>
            <a:pPr marL="0" indent="0">
              <a:buNone/>
            </a:pPr>
            <a:r>
              <a:rPr lang="en-US" sz="2400" i="1" dirty="0"/>
              <a:t>“The annual budget presented at town meeting should be balanced, meaning estimated expenditures are no greater than projected recurring revenues. Recurring revenue is total revenue less capital and debt exclusions and any other specific non-recurring revenue items (e.g., free cash, stabilization).”</a:t>
            </a:r>
          </a:p>
          <a:p>
            <a:pPr marL="0" indent="0">
              <a:buNone/>
            </a:pPr>
            <a:endParaRPr lang="en-US" sz="2400" dirty="0"/>
          </a:p>
          <a:p>
            <a:pPr marL="0" indent="0">
              <a:buNone/>
            </a:pPr>
            <a:r>
              <a:rPr lang="en-US" sz="2400" b="1" u="sng" dirty="0"/>
              <a:t>This creates a clear obligation:</a:t>
            </a:r>
            <a:br>
              <a:rPr lang="en-US" sz="2400" dirty="0"/>
            </a:br>
            <a:r>
              <a:rPr lang="en-US" sz="2400" dirty="0"/>
              <a:t>The Town must be able to show that its operating budget can be sustained </a:t>
            </a:r>
            <a:r>
              <a:rPr lang="en-US" sz="2400" b="1" dirty="0"/>
              <a:t>without relying on one-time revenue sources</a:t>
            </a:r>
            <a:r>
              <a:rPr lang="en-US" sz="2400" dirty="0"/>
              <a:t>.</a:t>
            </a:r>
          </a:p>
          <a:p>
            <a:endParaRPr lang="en-US" dirty="0"/>
          </a:p>
        </p:txBody>
      </p:sp>
    </p:spTree>
    <p:extLst>
      <p:ext uri="{BB962C8B-B14F-4D97-AF65-F5344CB8AC3E}">
        <p14:creationId xmlns:p14="http://schemas.microsoft.com/office/powerpoint/2010/main" val="2042167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B7DC1-814D-2F46-846A-92A2B29379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2F0345-381D-A377-8C06-98D02493731A}"/>
              </a:ext>
            </a:extLst>
          </p:cNvPr>
          <p:cNvSpPr>
            <a:spLocks noGrp="1"/>
          </p:cNvSpPr>
          <p:nvPr>
            <p:ph type="title"/>
          </p:nvPr>
        </p:nvSpPr>
        <p:spPr>
          <a:xfrm>
            <a:off x="913796" y="182880"/>
            <a:ext cx="10353761" cy="1326321"/>
          </a:xfrm>
        </p:spPr>
        <p:txBody>
          <a:bodyPr>
            <a:normAutofit/>
          </a:bodyPr>
          <a:lstStyle/>
          <a:p>
            <a:r>
              <a:rPr lang="en-US" dirty="0"/>
              <a:t>Community School Project Financing</a:t>
            </a:r>
          </a:p>
        </p:txBody>
      </p:sp>
      <p:sp>
        <p:nvSpPr>
          <p:cNvPr id="3" name="Content Placeholder 2">
            <a:extLst>
              <a:ext uri="{FF2B5EF4-FFF2-40B4-BE49-F238E27FC236}">
                <a16:creationId xmlns:a16="http://schemas.microsoft.com/office/drawing/2014/main" id="{B7F1AC61-438A-E716-97BB-DB0B987E3298}"/>
              </a:ext>
            </a:extLst>
          </p:cNvPr>
          <p:cNvSpPr>
            <a:spLocks noGrp="1"/>
          </p:cNvSpPr>
          <p:nvPr>
            <p:ph idx="1"/>
          </p:nvPr>
        </p:nvSpPr>
        <p:spPr>
          <a:xfrm>
            <a:off x="304800" y="1509200"/>
            <a:ext cx="11510356" cy="5091105"/>
          </a:xfrm>
        </p:spPr>
        <p:txBody>
          <a:bodyPr>
            <a:normAutofit/>
          </a:bodyPr>
          <a:lstStyle/>
          <a:p>
            <a:pPr marL="0" indent="0">
              <a:buNone/>
            </a:pPr>
            <a:r>
              <a:rPr lang="en-US" b="1" dirty="0"/>
              <a:t>FY2024 Single Audit Status</a:t>
            </a:r>
          </a:p>
          <a:p>
            <a:r>
              <a:rPr lang="en-US" dirty="0"/>
              <a:t>The only outstanding complication is the </a:t>
            </a:r>
            <a:r>
              <a:rPr lang="en-US" b="1" dirty="0"/>
              <a:t>FY2024 Single Audit</a:t>
            </a:r>
            <a:r>
              <a:rPr lang="en-US" dirty="0"/>
              <a:t>.</a:t>
            </a:r>
          </a:p>
          <a:p>
            <a:r>
              <a:rPr lang="en-US" dirty="0"/>
              <a:t>Expected timeline:</a:t>
            </a:r>
          </a:p>
          <a:p>
            <a:pPr lvl="1"/>
            <a:r>
              <a:rPr lang="en-US" b="1" dirty="0"/>
              <a:t>Draft audit by Friday, December 19th</a:t>
            </a:r>
            <a:endParaRPr lang="en-US" dirty="0"/>
          </a:p>
          <a:p>
            <a:pPr lvl="1"/>
            <a:r>
              <a:rPr lang="en-US" b="1" dirty="0"/>
              <a:t>Final audit by mid-January</a:t>
            </a:r>
            <a:endParaRPr lang="en-US" dirty="0"/>
          </a:p>
          <a:p>
            <a:pPr marL="0" indent="0">
              <a:buNone/>
            </a:pPr>
            <a:endParaRPr lang="en-US" dirty="0"/>
          </a:p>
          <a:p>
            <a:pPr marL="0" indent="0">
              <a:buNone/>
            </a:pPr>
            <a:r>
              <a:rPr lang="en-US" b="1" dirty="0"/>
              <a:t>Projected Debt Service Impact</a:t>
            </a:r>
          </a:p>
          <a:p>
            <a:r>
              <a:rPr lang="en-US" dirty="0"/>
              <a:t>Updated debt service estimates based on the proposed schedule:</a:t>
            </a:r>
          </a:p>
          <a:p>
            <a:pPr lvl="1"/>
            <a:r>
              <a:rPr lang="en-US" dirty="0"/>
              <a:t>When next year’s tax rate is set, the Town must fund </a:t>
            </a:r>
            <a:r>
              <a:rPr lang="en-US" b="1" dirty="0"/>
              <a:t>$2.4M in debt service</a:t>
            </a:r>
            <a:r>
              <a:rPr lang="en-US" dirty="0"/>
              <a:t> for the project.</a:t>
            </a:r>
          </a:p>
          <a:p>
            <a:pPr lvl="1"/>
            <a:r>
              <a:rPr lang="en-US" dirty="0"/>
              <a:t>Estimated impact on the average single-family home: </a:t>
            </a:r>
            <a:r>
              <a:rPr lang="en-US" b="1" dirty="0"/>
              <a:t>+$957 annually</a:t>
            </a:r>
            <a:endParaRPr lang="en-US" dirty="0"/>
          </a:p>
          <a:p>
            <a:pPr lvl="1"/>
            <a:r>
              <a:rPr lang="en-US" dirty="0"/>
              <a:t>Equivalent to a </a:t>
            </a:r>
            <a:r>
              <a:rPr lang="en-US" b="1" dirty="0"/>
              <a:t>$1.76 increase per $1,000</a:t>
            </a:r>
            <a:r>
              <a:rPr lang="en-US" dirty="0"/>
              <a:t> of assessed value</a:t>
            </a:r>
          </a:p>
        </p:txBody>
      </p:sp>
    </p:spTree>
    <p:extLst>
      <p:ext uri="{BB962C8B-B14F-4D97-AF65-F5344CB8AC3E}">
        <p14:creationId xmlns:p14="http://schemas.microsoft.com/office/powerpoint/2010/main" val="886699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DB800-4B31-F3FC-2C9E-3CD768B2A9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2D8EB1-4EAD-C3F0-9E27-F65395962B4D}"/>
              </a:ext>
            </a:extLst>
          </p:cNvPr>
          <p:cNvSpPr>
            <a:spLocks noGrp="1"/>
          </p:cNvSpPr>
          <p:nvPr>
            <p:ph type="title"/>
          </p:nvPr>
        </p:nvSpPr>
        <p:spPr>
          <a:xfrm>
            <a:off x="913796" y="182880"/>
            <a:ext cx="10353761" cy="1326321"/>
          </a:xfrm>
        </p:spPr>
        <p:txBody>
          <a:bodyPr>
            <a:normAutofit/>
          </a:bodyPr>
          <a:lstStyle/>
          <a:p>
            <a:r>
              <a:rPr lang="en-US" dirty="0"/>
              <a:t>Community School Project Financing</a:t>
            </a:r>
          </a:p>
        </p:txBody>
      </p:sp>
      <p:sp>
        <p:nvSpPr>
          <p:cNvPr id="3" name="Content Placeholder 2">
            <a:extLst>
              <a:ext uri="{FF2B5EF4-FFF2-40B4-BE49-F238E27FC236}">
                <a16:creationId xmlns:a16="http://schemas.microsoft.com/office/drawing/2014/main" id="{B870C367-F340-1069-AC0B-9ECB2C6B4337}"/>
              </a:ext>
            </a:extLst>
          </p:cNvPr>
          <p:cNvSpPr>
            <a:spLocks noGrp="1"/>
          </p:cNvSpPr>
          <p:nvPr>
            <p:ph idx="1"/>
          </p:nvPr>
        </p:nvSpPr>
        <p:spPr>
          <a:xfrm>
            <a:off x="304800" y="1509200"/>
            <a:ext cx="11510356" cy="5091105"/>
          </a:xfrm>
        </p:spPr>
        <p:txBody>
          <a:bodyPr>
            <a:normAutofit/>
          </a:bodyPr>
          <a:lstStyle/>
          <a:p>
            <a:pPr marL="0" indent="0">
              <a:buNone/>
            </a:pPr>
            <a:r>
              <a:rPr lang="en-US" b="1" dirty="0"/>
              <a:t>Cash Flow Considerations</a:t>
            </a:r>
          </a:p>
          <a:p>
            <a:r>
              <a:rPr lang="en-US" dirty="0"/>
              <a:t>The first bond payment is scheduled for </a:t>
            </a:r>
            <a:r>
              <a:rPr lang="en-US" b="1" dirty="0"/>
              <a:t>October 1st</a:t>
            </a:r>
            <a:r>
              <a:rPr lang="en-US" dirty="0"/>
              <a:t>, which will create some cash-flow stress.</a:t>
            </a:r>
          </a:p>
          <a:p>
            <a:r>
              <a:rPr lang="en-US" dirty="0"/>
              <a:t>The Town may need to </a:t>
            </a:r>
            <a:r>
              <a:rPr lang="en-US" b="1" dirty="0"/>
              <a:t>increase preliminary tax bills</a:t>
            </a:r>
            <a:r>
              <a:rPr lang="en-US" dirty="0"/>
              <a:t> next year to maintain adequate liquidity.</a:t>
            </a:r>
          </a:p>
          <a:p>
            <a:endParaRPr lang="en-US" dirty="0"/>
          </a:p>
          <a:p>
            <a:pPr marL="0" indent="0">
              <a:buNone/>
            </a:pPr>
            <a:r>
              <a:rPr lang="en-US" dirty="0"/>
              <a:t>Questions for the Committee –</a:t>
            </a:r>
          </a:p>
          <a:p>
            <a:pPr marL="0" indent="0">
              <a:buNone/>
            </a:pPr>
            <a:endParaRPr lang="en-US" dirty="0"/>
          </a:p>
          <a:p>
            <a:r>
              <a:rPr lang="en-US" dirty="0"/>
              <a:t>Is the amount appropriate? </a:t>
            </a:r>
          </a:p>
          <a:p>
            <a:r>
              <a:rPr lang="en-US" dirty="0"/>
              <a:t>Is a higher preliminary tax bill feasible or desirable?</a:t>
            </a:r>
          </a:p>
          <a:p>
            <a:r>
              <a:rPr lang="en-US" dirty="0"/>
              <a:t>State Qualified Bond Program?</a:t>
            </a:r>
          </a:p>
          <a:p>
            <a:pPr marL="0" indent="0">
              <a:buNone/>
            </a:pPr>
            <a:endParaRPr lang="en-US" dirty="0"/>
          </a:p>
        </p:txBody>
      </p:sp>
    </p:spTree>
    <p:extLst>
      <p:ext uri="{BB962C8B-B14F-4D97-AF65-F5344CB8AC3E}">
        <p14:creationId xmlns:p14="http://schemas.microsoft.com/office/powerpoint/2010/main" val="3261278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D5E90-B5C4-84F6-5A82-BC951F19E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18EF1B-79A0-4A5C-75BE-4FF27A35EFB5}"/>
              </a:ext>
            </a:extLst>
          </p:cNvPr>
          <p:cNvSpPr>
            <a:spLocks noGrp="1"/>
          </p:cNvSpPr>
          <p:nvPr>
            <p:ph type="title"/>
          </p:nvPr>
        </p:nvSpPr>
        <p:spPr>
          <a:xfrm>
            <a:off x="913796" y="0"/>
            <a:ext cx="10353761" cy="1326321"/>
          </a:xfrm>
        </p:spPr>
        <p:txBody>
          <a:bodyPr/>
          <a:lstStyle/>
          <a:p>
            <a:r>
              <a:rPr lang="en-US" dirty="0"/>
              <a:t>FY2027 Guidelines Budget</a:t>
            </a:r>
          </a:p>
        </p:txBody>
      </p:sp>
      <p:sp>
        <p:nvSpPr>
          <p:cNvPr id="3" name="Content Placeholder 2">
            <a:extLst>
              <a:ext uri="{FF2B5EF4-FFF2-40B4-BE49-F238E27FC236}">
                <a16:creationId xmlns:a16="http://schemas.microsoft.com/office/drawing/2014/main" id="{4F0681C1-A678-EDE7-E288-C99AAEA9DA10}"/>
              </a:ext>
            </a:extLst>
          </p:cNvPr>
          <p:cNvSpPr>
            <a:spLocks noGrp="1"/>
          </p:cNvSpPr>
          <p:nvPr>
            <p:ph idx="1"/>
          </p:nvPr>
        </p:nvSpPr>
        <p:spPr>
          <a:xfrm>
            <a:off x="227214" y="886691"/>
            <a:ext cx="11837323" cy="5818909"/>
          </a:xfrm>
        </p:spPr>
        <p:txBody>
          <a:bodyPr>
            <a:normAutofit/>
          </a:bodyPr>
          <a:lstStyle/>
          <a:p>
            <a:pPr>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1D8DB077-FCED-A9C3-595E-D31ACED92CF5}"/>
              </a:ext>
            </a:extLst>
          </p:cNvPr>
          <p:cNvGraphicFramePr>
            <a:graphicFrameLocks noGrp="1"/>
          </p:cNvGraphicFramePr>
          <p:nvPr>
            <p:extLst>
              <p:ext uri="{D42A27DB-BD31-4B8C-83A1-F6EECF244321}">
                <p14:modId xmlns:p14="http://schemas.microsoft.com/office/powerpoint/2010/main" val="1611885699"/>
              </p:ext>
            </p:extLst>
          </p:nvPr>
        </p:nvGraphicFramePr>
        <p:xfrm>
          <a:off x="271024" y="1234661"/>
          <a:ext cx="11417765" cy="4765178"/>
        </p:xfrm>
        <a:graphic>
          <a:graphicData uri="http://schemas.openxmlformats.org/drawingml/2006/table">
            <a:tbl>
              <a:tblPr firstRow="1" firstCol="1" lastRow="1" bandRow="1">
                <a:tableStyleId>{3C2FFA5D-87B4-456A-9821-1D502468CF0F}</a:tableStyleId>
              </a:tblPr>
              <a:tblGrid>
                <a:gridCol w="2283553">
                  <a:extLst>
                    <a:ext uri="{9D8B030D-6E8A-4147-A177-3AD203B41FA5}">
                      <a16:colId xmlns:a16="http://schemas.microsoft.com/office/drawing/2014/main" val="827152992"/>
                    </a:ext>
                  </a:extLst>
                </a:gridCol>
                <a:gridCol w="2283553">
                  <a:extLst>
                    <a:ext uri="{9D8B030D-6E8A-4147-A177-3AD203B41FA5}">
                      <a16:colId xmlns:a16="http://schemas.microsoft.com/office/drawing/2014/main" val="2778674142"/>
                    </a:ext>
                  </a:extLst>
                </a:gridCol>
                <a:gridCol w="2283553">
                  <a:extLst>
                    <a:ext uri="{9D8B030D-6E8A-4147-A177-3AD203B41FA5}">
                      <a16:colId xmlns:a16="http://schemas.microsoft.com/office/drawing/2014/main" val="4078890742"/>
                    </a:ext>
                  </a:extLst>
                </a:gridCol>
                <a:gridCol w="2283553">
                  <a:extLst>
                    <a:ext uri="{9D8B030D-6E8A-4147-A177-3AD203B41FA5}">
                      <a16:colId xmlns:a16="http://schemas.microsoft.com/office/drawing/2014/main" val="206839134"/>
                    </a:ext>
                  </a:extLst>
                </a:gridCol>
                <a:gridCol w="2283553">
                  <a:extLst>
                    <a:ext uri="{9D8B030D-6E8A-4147-A177-3AD203B41FA5}">
                      <a16:colId xmlns:a16="http://schemas.microsoft.com/office/drawing/2014/main" val="1448380671"/>
                    </a:ext>
                  </a:extLst>
                </a:gridCol>
              </a:tblGrid>
              <a:tr h="463203">
                <a:tc>
                  <a:txBody>
                    <a:bodyPr/>
                    <a:lstStyle/>
                    <a:p>
                      <a:pPr algn="ctr"/>
                      <a:r>
                        <a:rPr lang="en-US" dirty="0"/>
                        <a:t>Expense</a:t>
                      </a:r>
                    </a:p>
                    <a:p>
                      <a:pPr algn="ctr"/>
                      <a:r>
                        <a:rPr lang="en-US" dirty="0"/>
                        <a:t>Category</a:t>
                      </a:r>
                    </a:p>
                  </a:txBody>
                  <a:tcPr/>
                </a:tc>
                <a:tc>
                  <a:txBody>
                    <a:bodyPr/>
                    <a:lstStyle/>
                    <a:p>
                      <a:pPr algn="ctr"/>
                      <a:r>
                        <a:rPr lang="en-US" dirty="0"/>
                        <a:t>FY26 Budget</a:t>
                      </a:r>
                    </a:p>
                  </a:txBody>
                  <a:tcPr/>
                </a:tc>
                <a:tc>
                  <a:txBody>
                    <a:bodyPr/>
                    <a:lstStyle/>
                    <a:p>
                      <a:pPr algn="ctr"/>
                      <a:r>
                        <a:rPr lang="en-US" dirty="0"/>
                        <a:t>FY27 (Estimated)</a:t>
                      </a:r>
                    </a:p>
                  </a:txBody>
                  <a:tcPr/>
                </a:tc>
                <a:tc>
                  <a:txBody>
                    <a:bodyPr/>
                    <a:lstStyle/>
                    <a:p>
                      <a:pPr algn="ctr"/>
                      <a:r>
                        <a:rPr lang="en-US" dirty="0"/>
                        <a:t>% Change</a:t>
                      </a:r>
                    </a:p>
                  </a:txBody>
                  <a:tcPr/>
                </a:tc>
                <a:tc>
                  <a:txBody>
                    <a:bodyPr/>
                    <a:lstStyle/>
                    <a:p>
                      <a:r>
                        <a:rPr lang="en-US" dirty="0"/>
                        <a:t>$ Change</a:t>
                      </a:r>
                    </a:p>
                  </a:txBody>
                  <a:tcPr/>
                </a:tc>
                <a:extLst>
                  <a:ext uri="{0D108BD9-81ED-4DB2-BD59-A6C34878D82A}">
                    <a16:rowId xmlns:a16="http://schemas.microsoft.com/office/drawing/2014/main" val="2911011700"/>
                  </a:ext>
                </a:extLst>
              </a:tr>
              <a:tr h="799502">
                <a:tc>
                  <a:txBody>
                    <a:bodyPr/>
                    <a:lstStyle/>
                    <a:p>
                      <a:pPr algn="ctr">
                        <a:buNone/>
                      </a:pPr>
                      <a:r>
                        <a:rPr lang="en-US" dirty="0"/>
                        <a:t>Health Insurance</a:t>
                      </a:r>
                    </a:p>
                  </a:txBody>
                  <a:tcPr anchor="ctr"/>
                </a:tc>
                <a:tc>
                  <a:txBody>
                    <a:bodyPr/>
                    <a:lstStyle/>
                    <a:p>
                      <a:pPr algn="ctr">
                        <a:buNone/>
                      </a:pPr>
                      <a:r>
                        <a:rPr lang="en-US" dirty="0"/>
                        <a:t>$1,136,362</a:t>
                      </a:r>
                    </a:p>
                  </a:txBody>
                  <a:tcPr anchor="ctr"/>
                </a:tc>
                <a:tc>
                  <a:txBody>
                    <a:bodyPr/>
                    <a:lstStyle/>
                    <a:p>
                      <a:pPr algn="ctr"/>
                      <a:endParaRPr lang="en-US" dirty="0"/>
                    </a:p>
                    <a:p>
                      <a:pPr algn="ctr"/>
                      <a:r>
                        <a:rPr lang="en-US" dirty="0"/>
                        <a:t>1,307,139</a:t>
                      </a:r>
                    </a:p>
                    <a:p>
                      <a:pPr algn="l"/>
                      <a:endParaRPr lang="en-US" dirty="0"/>
                    </a:p>
                  </a:txBody>
                  <a:tcPr/>
                </a:tc>
                <a:tc>
                  <a:txBody>
                    <a:bodyPr/>
                    <a:lstStyle/>
                    <a:p>
                      <a:endParaRPr lang="en-US" dirty="0"/>
                    </a:p>
                    <a:p>
                      <a:pPr algn="ctr"/>
                      <a:r>
                        <a:rPr lang="en-US" dirty="0"/>
                        <a:t>16%</a:t>
                      </a:r>
                    </a:p>
                  </a:txBody>
                  <a:tcPr/>
                </a:tc>
                <a:tc>
                  <a:txBody>
                    <a:bodyPr/>
                    <a:lstStyle/>
                    <a:p>
                      <a:pPr algn="ctr"/>
                      <a:endParaRPr lang="en-US" dirty="0"/>
                    </a:p>
                    <a:p>
                      <a:pPr algn="ctr"/>
                      <a:r>
                        <a:rPr lang="en-US" dirty="0"/>
                        <a:t>$170,778</a:t>
                      </a:r>
                    </a:p>
                  </a:txBody>
                  <a:tcPr/>
                </a:tc>
                <a:extLst>
                  <a:ext uri="{0D108BD9-81ED-4DB2-BD59-A6C34878D82A}">
                    <a16:rowId xmlns:a16="http://schemas.microsoft.com/office/drawing/2014/main" val="3820211658"/>
                  </a:ext>
                </a:extLst>
              </a:tr>
              <a:tr h="799502">
                <a:tc>
                  <a:txBody>
                    <a:bodyPr/>
                    <a:lstStyle/>
                    <a:p>
                      <a:pPr algn="ctr"/>
                      <a:endParaRPr lang="en-US" dirty="0"/>
                    </a:p>
                    <a:p>
                      <a:pPr algn="ctr"/>
                      <a:r>
                        <a:rPr lang="en-US" dirty="0"/>
                        <a:t>Pension</a:t>
                      </a:r>
                    </a:p>
                  </a:txBody>
                  <a:tcPr/>
                </a:tc>
                <a:tc>
                  <a:txBody>
                    <a:bodyPr/>
                    <a:lstStyle/>
                    <a:p>
                      <a:endParaRPr lang="en-US" dirty="0"/>
                    </a:p>
                    <a:p>
                      <a:r>
                        <a:rPr lang="en-US" dirty="0"/>
                        <a:t>       $ 1,015,532</a:t>
                      </a:r>
                    </a:p>
                  </a:txBody>
                  <a:tcPr/>
                </a:tc>
                <a:tc>
                  <a:txBody>
                    <a:bodyPr/>
                    <a:lstStyle/>
                    <a:p>
                      <a:endParaRPr lang="en-US" dirty="0"/>
                    </a:p>
                    <a:p>
                      <a:r>
                        <a:rPr lang="en-US" dirty="0"/>
                        <a:t>       $1,074,666</a:t>
                      </a:r>
                    </a:p>
                  </a:txBody>
                  <a:tcPr/>
                </a:tc>
                <a:tc>
                  <a:txBody>
                    <a:bodyPr/>
                    <a:lstStyle/>
                    <a:p>
                      <a:pPr algn="ctr"/>
                      <a:endParaRPr lang="en-US" dirty="0"/>
                    </a:p>
                    <a:p>
                      <a:pPr algn="ctr"/>
                      <a:r>
                        <a:rPr lang="en-US" dirty="0"/>
                        <a:t>5.82%</a:t>
                      </a:r>
                    </a:p>
                  </a:txBody>
                  <a:tcPr/>
                </a:tc>
                <a:tc>
                  <a:txBody>
                    <a:bodyPr/>
                    <a:lstStyle/>
                    <a:p>
                      <a:endParaRPr lang="en-US" dirty="0"/>
                    </a:p>
                    <a:p>
                      <a:r>
                        <a:rPr lang="en-US" dirty="0"/>
                        <a:t>          $ 59,134</a:t>
                      </a:r>
                    </a:p>
                  </a:txBody>
                  <a:tcPr/>
                </a:tc>
                <a:extLst>
                  <a:ext uri="{0D108BD9-81ED-4DB2-BD59-A6C34878D82A}">
                    <a16:rowId xmlns:a16="http://schemas.microsoft.com/office/drawing/2014/main" val="2553481734"/>
                  </a:ext>
                </a:extLst>
              </a:tr>
              <a:tr h="14847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Bristol-Plymouth Assessment</a:t>
                      </a:r>
                    </a:p>
                    <a:p>
                      <a:endParaRPr lang="en-US" dirty="0"/>
                    </a:p>
                  </a:txBody>
                  <a:tcPr/>
                </a:tc>
                <a:tc>
                  <a:txBody>
                    <a:bodyPr/>
                    <a:lstStyle/>
                    <a:p>
                      <a:pPr marL="0" algn="ctr" defTabSz="914400" rtl="0" eaLnBrk="1" fontAlgn="b" latinLnBrk="0" hangingPunct="1">
                        <a:buNone/>
                      </a:pPr>
                      <a:r>
                        <a:rPr lang="en-US" sz="1800" kern="1200" dirty="0">
                          <a:solidFill>
                            <a:schemeClr val="dk1"/>
                          </a:solidFill>
                          <a:latin typeface="+mn-lt"/>
                          <a:ea typeface="+mn-ea"/>
                          <a:cs typeface="+mn-cs"/>
                        </a:rPr>
                        <a:t>$1,353,780 </a:t>
                      </a:r>
                    </a:p>
                  </a:txBody>
                  <a:tcPr marL="9525" marR="9525" marT="9525" marB="0" anchor="ctr"/>
                </a:tc>
                <a:tc>
                  <a:txBody>
                    <a:bodyPr/>
                    <a:lstStyle/>
                    <a:p>
                      <a:pPr marL="0" algn="ctr" defTabSz="914400" rtl="0" eaLnBrk="1" fontAlgn="b" latinLnBrk="0" hangingPunct="1">
                        <a:buNone/>
                      </a:pPr>
                      <a:r>
                        <a:rPr lang="en-US" sz="1800" kern="1200" dirty="0">
                          <a:solidFill>
                            <a:schemeClr val="dk1"/>
                          </a:solidFill>
                          <a:latin typeface="+mn-lt"/>
                          <a:ea typeface="+mn-ea"/>
                          <a:cs typeface="+mn-cs"/>
                        </a:rPr>
                        <a:t> $1,489,158 </a:t>
                      </a:r>
                    </a:p>
                  </a:txBody>
                  <a:tcPr marL="9525" marR="9525" marT="9525" marB="0" anchor="ctr"/>
                </a:tc>
                <a:tc>
                  <a:txBody>
                    <a:bodyPr/>
                    <a:lstStyle/>
                    <a:p>
                      <a:pPr marL="0" algn="ctr" defTabSz="914400" rtl="0" eaLnBrk="1" fontAlgn="b" latinLnBrk="0" hangingPunct="1">
                        <a:buNone/>
                      </a:pPr>
                      <a:r>
                        <a:rPr lang="en-US" sz="1800" kern="1200" dirty="0">
                          <a:solidFill>
                            <a:schemeClr val="dk1"/>
                          </a:solidFill>
                          <a:latin typeface="+mn-lt"/>
                          <a:ea typeface="+mn-ea"/>
                          <a:cs typeface="+mn-cs"/>
                        </a:rPr>
                        <a:t>10%</a:t>
                      </a:r>
                    </a:p>
                  </a:txBody>
                  <a:tcPr marL="9525" marR="9525" marT="9525" marB="0" anchor="ctr"/>
                </a:tc>
                <a:tc>
                  <a:txBody>
                    <a:bodyPr/>
                    <a:lstStyle/>
                    <a:p>
                      <a:pPr marL="0" algn="ctr" defTabSz="914400" rtl="0" eaLnBrk="1" fontAlgn="b" latinLnBrk="0" hangingPunct="1">
                        <a:buNone/>
                      </a:pPr>
                      <a:r>
                        <a:rPr lang="en-US" sz="1800" kern="1200" dirty="0">
                          <a:solidFill>
                            <a:schemeClr val="dk1"/>
                          </a:solidFill>
                          <a:latin typeface="+mn-lt"/>
                          <a:ea typeface="+mn-ea"/>
                          <a:cs typeface="+mn-cs"/>
                        </a:rPr>
                        <a:t> $ 135,378 </a:t>
                      </a:r>
                    </a:p>
                  </a:txBody>
                  <a:tcPr marL="9525" marR="9525" marT="9525" marB="0" anchor="ctr"/>
                </a:tc>
                <a:extLst>
                  <a:ext uri="{0D108BD9-81ED-4DB2-BD59-A6C34878D82A}">
                    <a16:rowId xmlns:a16="http://schemas.microsoft.com/office/drawing/2014/main" val="395998715"/>
                  </a:ext>
                </a:extLst>
              </a:tr>
              <a:tr h="463203">
                <a:tc>
                  <a:txBody>
                    <a:bodyPr/>
                    <a:lstStyle/>
                    <a:p>
                      <a:pPr algn="ctr"/>
                      <a:r>
                        <a:rPr lang="en-US" i="1" dirty="0"/>
                        <a:t>Projected Revenue</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r>
                        <a:rPr lang="en-US" dirty="0"/>
                        <a:t>       + $579,633</a:t>
                      </a:r>
                    </a:p>
                  </a:txBody>
                  <a:tcPr/>
                </a:tc>
                <a:extLst>
                  <a:ext uri="{0D108BD9-81ED-4DB2-BD59-A6C34878D82A}">
                    <a16:rowId xmlns:a16="http://schemas.microsoft.com/office/drawing/2014/main" val="266829469"/>
                  </a:ext>
                </a:extLst>
              </a:tr>
              <a:tr h="463203">
                <a:tc>
                  <a:txBody>
                    <a:bodyPr/>
                    <a:lstStyle/>
                    <a:p>
                      <a:pPr algn="ctr"/>
                      <a:r>
                        <a:rPr lang="en-US" dirty="0"/>
                        <a:t>Gap (Structural)</a:t>
                      </a:r>
                    </a:p>
                  </a:txBody>
                  <a:tcPr/>
                </a:tc>
                <a:tc>
                  <a:txBody>
                    <a:bodyPr/>
                    <a:lstStyle/>
                    <a:p>
                      <a:r>
                        <a:rPr lang="en-US" dirty="0"/>
                        <a:t>         -$985,432</a:t>
                      </a:r>
                    </a:p>
                  </a:txBody>
                  <a:tcPr/>
                </a:tc>
                <a:tc>
                  <a:txBody>
                    <a:bodyPr/>
                    <a:lstStyle/>
                    <a:p>
                      <a:r>
                        <a:rPr lang="en-US" i="1" u="none" dirty="0"/>
                        <a:t>        </a:t>
                      </a:r>
                      <a:r>
                        <a:rPr lang="en-US" i="1" u="sng" dirty="0"/>
                        <a:t>-$771,089</a:t>
                      </a:r>
                    </a:p>
                  </a:txBody>
                  <a:tcPr/>
                </a:tc>
                <a:tc>
                  <a:txBody>
                    <a:bodyPr/>
                    <a:lstStyle/>
                    <a:p>
                      <a:r>
                        <a:rPr lang="en-US" dirty="0"/>
                        <a:t>           21.76%</a:t>
                      </a:r>
                    </a:p>
                  </a:txBody>
                  <a:tcPr/>
                </a:tc>
                <a:tc>
                  <a:txBody>
                    <a:bodyPr/>
                    <a:lstStyle/>
                    <a:p>
                      <a:r>
                        <a:rPr lang="en-US" dirty="0"/>
                        <a:t>          $214,343</a:t>
                      </a:r>
                    </a:p>
                  </a:txBody>
                  <a:tcPr/>
                </a:tc>
                <a:extLst>
                  <a:ext uri="{0D108BD9-81ED-4DB2-BD59-A6C34878D82A}">
                    <a16:rowId xmlns:a16="http://schemas.microsoft.com/office/drawing/2014/main" val="3276161401"/>
                  </a:ext>
                </a:extLst>
              </a:tr>
            </a:tbl>
          </a:graphicData>
        </a:graphic>
      </p:graphicFrame>
    </p:spTree>
    <p:extLst>
      <p:ext uri="{BB962C8B-B14F-4D97-AF65-F5344CB8AC3E}">
        <p14:creationId xmlns:p14="http://schemas.microsoft.com/office/powerpoint/2010/main" val="2625457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8D03-11AF-C390-EF88-C25B7F5AA15B}"/>
              </a:ext>
            </a:extLst>
          </p:cNvPr>
          <p:cNvSpPr>
            <a:spLocks noGrp="1"/>
          </p:cNvSpPr>
          <p:nvPr>
            <p:ph type="title"/>
          </p:nvPr>
        </p:nvSpPr>
        <p:spPr>
          <a:xfrm>
            <a:off x="913796" y="182880"/>
            <a:ext cx="10353761" cy="1326321"/>
          </a:xfrm>
        </p:spPr>
        <p:txBody>
          <a:bodyPr/>
          <a:lstStyle/>
          <a:p>
            <a:r>
              <a:rPr lang="en-US" dirty="0"/>
              <a:t>Even With Only These Fixed Costs, the Deficit Persists</a:t>
            </a:r>
          </a:p>
        </p:txBody>
      </p:sp>
      <p:sp>
        <p:nvSpPr>
          <p:cNvPr id="3" name="Content Placeholder 2">
            <a:extLst>
              <a:ext uri="{FF2B5EF4-FFF2-40B4-BE49-F238E27FC236}">
                <a16:creationId xmlns:a16="http://schemas.microsoft.com/office/drawing/2014/main" id="{3F2369EA-5DD9-FED6-268E-EAF32BBBF140}"/>
              </a:ext>
            </a:extLst>
          </p:cNvPr>
          <p:cNvSpPr>
            <a:spLocks noGrp="1"/>
          </p:cNvSpPr>
          <p:nvPr>
            <p:ph idx="1"/>
          </p:nvPr>
        </p:nvSpPr>
        <p:spPr>
          <a:xfrm>
            <a:off x="304800" y="1509200"/>
            <a:ext cx="11510356" cy="5091105"/>
          </a:xfrm>
        </p:spPr>
        <p:txBody>
          <a:bodyPr>
            <a:normAutofit/>
          </a:bodyPr>
          <a:lstStyle/>
          <a:p>
            <a:pPr marL="0" indent="0">
              <a:buNone/>
            </a:pPr>
            <a:r>
              <a:rPr lang="en-US" b="1" u="sng" dirty="0"/>
              <a:t>Looking ahead, we must also anticipate increases in:</a:t>
            </a:r>
          </a:p>
          <a:p>
            <a:r>
              <a:rPr lang="en-US" b="1" dirty="0"/>
              <a:t>Utilities</a:t>
            </a:r>
            <a:r>
              <a:rPr lang="en-US" dirty="0"/>
              <a:t>, mirroring the same rising energy costs that households experience</a:t>
            </a:r>
          </a:p>
          <a:p>
            <a:r>
              <a:rPr lang="en-US" b="1" dirty="0"/>
              <a:t>Vendor and repair services</a:t>
            </a:r>
            <a:r>
              <a:rPr lang="en-US" dirty="0"/>
              <a:t>, which continue to climb with inflation</a:t>
            </a:r>
          </a:p>
          <a:p>
            <a:r>
              <a:rPr lang="en-US" b="1" dirty="0"/>
              <a:t>Software and technology licensing</a:t>
            </a:r>
            <a:r>
              <a:rPr lang="en-US" dirty="0"/>
              <a:t>, now essential to departmental operations</a:t>
            </a:r>
          </a:p>
          <a:p>
            <a:r>
              <a:rPr lang="en-US" b="1" dirty="0"/>
              <a:t>Payroll pressures</a:t>
            </a:r>
            <a:r>
              <a:rPr lang="en-US" dirty="0"/>
              <a:t>, as we work to maintain competitive compensation and retain staff</a:t>
            </a:r>
          </a:p>
          <a:p>
            <a:endParaRPr lang="en-US" dirty="0"/>
          </a:p>
          <a:p>
            <a:pPr marL="0" indent="0" algn="ctr">
              <a:buNone/>
            </a:pPr>
            <a:r>
              <a:rPr lang="en-US" sz="2800" b="1" i="1" dirty="0"/>
              <a:t>In short, even under highly conservative assumptions, the deficit does not resolve itself. The waterfall analysis on the next slide will break down these drivers in more detail.</a:t>
            </a:r>
          </a:p>
        </p:txBody>
      </p:sp>
    </p:spTree>
    <p:extLst>
      <p:ext uri="{BB962C8B-B14F-4D97-AF65-F5344CB8AC3E}">
        <p14:creationId xmlns:p14="http://schemas.microsoft.com/office/powerpoint/2010/main" val="391114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8207F-9F6B-77C0-4025-04C1C343CC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8F699-0FA1-8640-EA62-22294843ACED}"/>
              </a:ext>
            </a:extLst>
          </p:cNvPr>
          <p:cNvSpPr>
            <a:spLocks noGrp="1"/>
          </p:cNvSpPr>
          <p:nvPr>
            <p:ph type="title"/>
          </p:nvPr>
        </p:nvSpPr>
        <p:spPr>
          <a:xfrm>
            <a:off x="913796" y="182880"/>
            <a:ext cx="10353761" cy="1326321"/>
          </a:xfrm>
        </p:spPr>
        <p:txBody>
          <a:bodyPr/>
          <a:lstStyle/>
          <a:p>
            <a:r>
              <a:rPr lang="en-US" dirty="0"/>
              <a:t>FY2027 Guidelines Budget</a:t>
            </a:r>
          </a:p>
        </p:txBody>
      </p:sp>
      <mc:AlternateContent xmlns:mc="http://schemas.openxmlformats.org/markup-compatibility/2006" xmlns:cx1="http://schemas.microsoft.com/office/drawing/2015/9/8/chartex">
        <mc:Choice Requires="cx1">
          <p:graphicFrame>
            <p:nvGraphicFramePr>
              <p:cNvPr id="6" name="Content Placeholder 5">
                <a:extLst>
                  <a:ext uri="{FF2B5EF4-FFF2-40B4-BE49-F238E27FC236}">
                    <a16:creationId xmlns:a16="http://schemas.microsoft.com/office/drawing/2014/main" id="{6885E6CD-36D2-C9EB-0272-ABEEB98F4AB9}"/>
                  </a:ext>
                </a:extLst>
              </p:cNvPr>
              <p:cNvGraphicFramePr>
                <a:graphicFrameLocks noGrp="1"/>
              </p:cNvGraphicFramePr>
              <p:nvPr>
                <p:ph idx="1"/>
                <p:extLst>
                  <p:ext uri="{D42A27DB-BD31-4B8C-83A1-F6EECF244321}">
                    <p14:modId xmlns:p14="http://schemas.microsoft.com/office/powerpoint/2010/main" val="3379947035"/>
                  </p:ext>
                </p:extLst>
              </p:nvPr>
            </p:nvGraphicFramePr>
            <p:xfrm>
              <a:off x="276045" y="1155940"/>
              <a:ext cx="11550769" cy="5287991"/>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6" name="Content Placeholder 5">
                <a:extLst>
                  <a:ext uri="{FF2B5EF4-FFF2-40B4-BE49-F238E27FC236}">
                    <a16:creationId xmlns:a16="http://schemas.microsoft.com/office/drawing/2014/main" id="{6885E6CD-36D2-C9EB-0272-ABEEB98F4AB9}"/>
                  </a:ext>
                </a:extLst>
              </p:cNvPr>
              <p:cNvPicPr>
                <a:picLocks noGrp="1" noRot="1" noChangeAspect="1" noMove="1" noResize="1" noEditPoints="1" noAdjustHandles="1" noChangeArrowheads="1" noChangeShapeType="1"/>
              </p:cNvPicPr>
              <p:nvPr/>
            </p:nvPicPr>
            <p:blipFill>
              <a:blip r:embed="rId3"/>
              <a:stretch>
                <a:fillRect/>
              </a:stretch>
            </p:blipFill>
            <p:spPr>
              <a:xfrm>
                <a:off x="276045" y="1155940"/>
                <a:ext cx="11550769" cy="5287991"/>
              </a:xfrm>
              <a:prstGeom prst="rect">
                <a:avLst/>
              </a:prstGeom>
            </p:spPr>
          </p:pic>
        </mc:Fallback>
      </mc:AlternateContent>
    </p:spTree>
    <p:extLst>
      <p:ext uri="{BB962C8B-B14F-4D97-AF65-F5344CB8AC3E}">
        <p14:creationId xmlns:p14="http://schemas.microsoft.com/office/powerpoint/2010/main" val="1782884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6CAFC-4BA9-AD11-92E3-9798746F1A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134B11-2434-6B6A-4DFA-83BC256853B3}"/>
              </a:ext>
            </a:extLst>
          </p:cNvPr>
          <p:cNvSpPr>
            <a:spLocks noGrp="1"/>
          </p:cNvSpPr>
          <p:nvPr>
            <p:ph type="title"/>
          </p:nvPr>
        </p:nvSpPr>
        <p:spPr>
          <a:xfrm>
            <a:off x="913796" y="182880"/>
            <a:ext cx="10353761" cy="1326321"/>
          </a:xfrm>
        </p:spPr>
        <p:txBody>
          <a:bodyPr/>
          <a:lstStyle/>
          <a:p>
            <a:r>
              <a:rPr lang="en-US" dirty="0"/>
              <a:t>What Do I Mean by “Discretionary”?</a:t>
            </a:r>
          </a:p>
        </p:txBody>
      </p:sp>
      <p:sp>
        <p:nvSpPr>
          <p:cNvPr id="3" name="Content Placeholder 2">
            <a:extLst>
              <a:ext uri="{FF2B5EF4-FFF2-40B4-BE49-F238E27FC236}">
                <a16:creationId xmlns:a16="http://schemas.microsoft.com/office/drawing/2014/main" id="{F9322D09-1146-79E7-8FB2-A0F7612101F7}"/>
              </a:ext>
            </a:extLst>
          </p:cNvPr>
          <p:cNvSpPr>
            <a:spLocks noGrp="1"/>
          </p:cNvSpPr>
          <p:nvPr>
            <p:ph idx="1"/>
          </p:nvPr>
        </p:nvSpPr>
        <p:spPr>
          <a:xfrm>
            <a:off x="304800" y="1509200"/>
            <a:ext cx="11510356" cy="5091105"/>
          </a:xfrm>
        </p:spPr>
        <p:txBody>
          <a:bodyPr>
            <a:normAutofit lnSpcReduction="10000"/>
          </a:bodyPr>
          <a:lstStyle/>
          <a:p>
            <a:pPr marL="0" indent="0" algn="ctr">
              <a:buNone/>
            </a:pPr>
            <a:r>
              <a:rPr lang="en-US" sz="2400" dirty="0"/>
              <a:t>When I talk about </a:t>
            </a:r>
            <a:r>
              <a:rPr lang="en-US" sz="2400" b="1" dirty="0"/>
              <a:t>discretionary revenue</a:t>
            </a:r>
            <a:r>
              <a:rPr lang="en-US" sz="2400" dirty="0"/>
              <a:t>, I mean the portion of Town revenue that </a:t>
            </a:r>
            <a:r>
              <a:rPr lang="en-US" sz="2400" b="1" dirty="0"/>
              <a:t>Berkley can actually choose how to allocate</a:t>
            </a:r>
            <a:r>
              <a:rPr lang="en-US" sz="2400" dirty="0"/>
              <a:t> across departments and services.</a:t>
            </a:r>
          </a:p>
          <a:p>
            <a:pPr marL="0" indent="0">
              <a:buNone/>
            </a:pPr>
            <a:br>
              <a:rPr lang="en-US" dirty="0"/>
            </a:br>
            <a:r>
              <a:rPr lang="en-US" dirty="0"/>
              <a:t>When we complete the full revenue rundown next month, the </a:t>
            </a:r>
            <a:r>
              <a:rPr lang="en-US" b="1" dirty="0"/>
              <a:t>total revenue figure will appear higher</a:t>
            </a:r>
            <a:r>
              <a:rPr lang="en-US" dirty="0"/>
              <a:t>.</a:t>
            </a:r>
          </a:p>
          <a:p>
            <a:pPr marL="0" indent="0">
              <a:buNone/>
            </a:pPr>
            <a:br>
              <a:rPr lang="en-US" dirty="0"/>
            </a:br>
            <a:r>
              <a:rPr lang="en-US" dirty="0"/>
              <a:t>However, that does </a:t>
            </a:r>
            <a:r>
              <a:rPr lang="en-US" i="1" dirty="0"/>
              <a:t>not</a:t>
            </a:r>
            <a:r>
              <a:rPr lang="en-US" dirty="0"/>
              <a:t> mean the Town has additional flexibility. The increase reflects items such as:</a:t>
            </a:r>
          </a:p>
          <a:p>
            <a:r>
              <a:rPr lang="en-US" b="1" dirty="0"/>
              <a:t>Debt service payments</a:t>
            </a:r>
            <a:r>
              <a:rPr lang="en-US" dirty="0"/>
              <a:t>, which the Town is legally obligated to make</a:t>
            </a:r>
          </a:p>
          <a:p>
            <a:r>
              <a:rPr lang="en-US" b="1" dirty="0"/>
              <a:t>Debt exclusion revenue</a:t>
            </a:r>
            <a:r>
              <a:rPr lang="en-US" dirty="0"/>
              <a:t>, which must </a:t>
            </a:r>
            <a:r>
              <a:rPr lang="en-US" b="1" dirty="0"/>
              <a:t>by law</a:t>
            </a:r>
            <a:r>
              <a:rPr lang="en-US" dirty="0"/>
              <a:t> be used exclusively for repaying the voter-authorized debt</a:t>
            </a:r>
          </a:p>
          <a:p>
            <a:pPr marL="0" indent="0">
              <a:buNone/>
            </a:pPr>
            <a:endParaRPr lang="en-US" dirty="0"/>
          </a:p>
        </p:txBody>
      </p:sp>
    </p:spTree>
    <p:extLst>
      <p:ext uri="{BB962C8B-B14F-4D97-AF65-F5344CB8AC3E}">
        <p14:creationId xmlns:p14="http://schemas.microsoft.com/office/powerpoint/2010/main" val="6187933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53DC4F-6B06-5629-9647-988B0C4BC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59DA32-D991-2EC9-F916-EA14B2DF3574}"/>
              </a:ext>
            </a:extLst>
          </p:cNvPr>
          <p:cNvSpPr>
            <a:spLocks noGrp="1"/>
          </p:cNvSpPr>
          <p:nvPr>
            <p:ph type="title"/>
          </p:nvPr>
        </p:nvSpPr>
        <p:spPr>
          <a:xfrm>
            <a:off x="913796" y="182880"/>
            <a:ext cx="10353761" cy="1326321"/>
          </a:xfrm>
        </p:spPr>
        <p:txBody>
          <a:bodyPr/>
          <a:lstStyle/>
          <a:p>
            <a:r>
              <a:rPr lang="en-US" dirty="0"/>
              <a:t>Next Steps in the FY27 Budget Process</a:t>
            </a:r>
          </a:p>
        </p:txBody>
      </p:sp>
      <p:sp>
        <p:nvSpPr>
          <p:cNvPr id="3" name="Content Placeholder 2">
            <a:extLst>
              <a:ext uri="{FF2B5EF4-FFF2-40B4-BE49-F238E27FC236}">
                <a16:creationId xmlns:a16="http://schemas.microsoft.com/office/drawing/2014/main" id="{C70F2C7E-CE84-FE41-475B-D6018241860C}"/>
              </a:ext>
            </a:extLst>
          </p:cNvPr>
          <p:cNvSpPr>
            <a:spLocks noGrp="1"/>
          </p:cNvSpPr>
          <p:nvPr>
            <p:ph idx="1"/>
          </p:nvPr>
        </p:nvSpPr>
        <p:spPr>
          <a:xfrm>
            <a:off x="304800" y="1509200"/>
            <a:ext cx="11510356" cy="5091105"/>
          </a:xfrm>
        </p:spPr>
        <p:txBody>
          <a:bodyPr>
            <a:normAutofit/>
          </a:bodyPr>
          <a:lstStyle/>
          <a:p>
            <a:pPr marL="0" indent="0">
              <a:buNone/>
            </a:pPr>
            <a:r>
              <a:rPr lang="en-US" sz="1800" b="1" u="sng" dirty="0"/>
              <a:t>December 15</a:t>
            </a:r>
            <a:r>
              <a:rPr lang="en-US" sz="1800" b="1" u="sng" baseline="30000" dirty="0"/>
              <a:t>th</a:t>
            </a:r>
            <a:br>
              <a:rPr lang="en-US" sz="1800" dirty="0"/>
            </a:br>
            <a:r>
              <a:rPr lang="en-US" sz="1800" dirty="0"/>
              <a:t>Guidelines memo issued to all departments. Instructions for FY27 budget process.</a:t>
            </a:r>
          </a:p>
          <a:p>
            <a:pPr marL="0" indent="0">
              <a:buNone/>
            </a:pPr>
            <a:r>
              <a:rPr lang="en-US" sz="1800" b="1" u="sng" dirty="0"/>
              <a:t>Last Week of January</a:t>
            </a:r>
            <a:br>
              <a:rPr lang="en-US" sz="1800" dirty="0"/>
            </a:br>
            <a:r>
              <a:rPr lang="en-US" sz="1800" dirty="0"/>
              <a:t>Town Administrator meetings with departments.</a:t>
            </a:r>
            <a:br>
              <a:rPr lang="en-US" sz="1800" dirty="0"/>
            </a:br>
            <a:r>
              <a:rPr lang="en-US" sz="1800" dirty="0"/>
              <a:t>Initial </a:t>
            </a:r>
            <a:r>
              <a:rPr lang="en-US" sz="1800" b="1" dirty="0"/>
              <a:t>health insurance rate range</a:t>
            </a:r>
            <a:r>
              <a:rPr lang="en-US" sz="1800" dirty="0"/>
              <a:t> released.</a:t>
            </a:r>
            <a:br>
              <a:rPr lang="en-US" sz="1800" dirty="0"/>
            </a:br>
            <a:r>
              <a:rPr lang="en-US" sz="1800" dirty="0"/>
              <a:t>First meaningful look at </a:t>
            </a:r>
            <a:r>
              <a:rPr lang="en-US" sz="1800" b="1" dirty="0"/>
              <a:t>state aid</a:t>
            </a:r>
            <a:r>
              <a:rPr lang="en-US" sz="1800" dirty="0"/>
              <a:t>.</a:t>
            </a:r>
          </a:p>
          <a:p>
            <a:pPr marL="0" indent="0">
              <a:buNone/>
            </a:pPr>
            <a:r>
              <a:rPr lang="en-US" sz="1800" b="1" u="sng" dirty="0"/>
              <a:t>February–April</a:t>
            </a:r>
            <a:br>
              <a:rPr lang="en-US" sz="1800" dirty="0"/>
            </a:br>
            <a:r>
              <a:rPr lang="en-US" sz="1800" dirty="0"/>
              <a:t>Finance Committee budget hearings.</a:t>
            </a:r>
          </a:p>
          <a:p>
            <a:pPr marL="0" indent="0">
              <a:buNone/>
            </a:pPr>
            <a:r>
              <a:rPr lang="en-US" sz="1800" b="1" u="sng" dirty="0"/>
              <a:t>Late March</a:t>
            </a:r>
            <a:br>
              <a:rPr lang="en-US" sz="1800" dirty="0"/>
            </a:br>
            <a:r>
              <a:rPr lang="en-US" sz="1800" dirty="0"/>
              <a:t>Final Town Administrator budget recommendation, incorporating finalized regional school district budgets.</a:t>
            </a:r>
          </a:p>
          <a:p>
            <a:pPr marL="0" indent="0">
              <a:buNone/>
            </a:pPr>
            <a:r>
              <a:rPr lang="en-US" sz="1800" b="1" u="sng" dirty="0"/>
              <a:t>May 1</a:t>
            </a:r>
            <a:r>
              <a:rPr lang="en-US" sz="1800" b="1" u="sng" baseline="30000" dirty="0"/>
              <a:t>st</a:t>
            </a:r>
            <a:endParaRPr lang="en-US" sz="1800" b="1" u="sng" dirty="0"/>
          </a:p>
          <a:p>
            <a:pPr marL="0" indent="0">
              <a:buNone/>
            </a:pPr>
            <a:r>
              <a:rPr lang="en-US" sz="1800" dirty="0"/>
              <a:t>Target for finalized FY2027 Budget recommendation from Board of Selectmen.</a:t>
            </a:r>
          </a:p>
          <a:p>
            <a:pPr marL="0" indent="0">
              <a:buNone/>
            </a:pPr>
            <a:endParaRPr lang="en-US" sz="1800" dirty="0">
              <a:solidFill>
                <a:schemeClr val="dk1"/>
              </a:solidFill>
            </a:endParaRPr>
          </a:p>
        </p:txBody>
      </p:sp>
    </p:spTree>
    <p:extLst>
      <p:ext uri="{BB962C8B-B14F-4D97-AF65-F5344CB8AC3E}">
        <p14:creationId xmlns:p14="http://schemas.microsoft.com/office/powerpoint/2010/main" val="149622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425ED-465A-C316-9F51-DBAA34A742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C166C-5527-771F-A4A2-B19EE8A7FE6D}"/>
              </a:ext>
            </a:extLst>
          </p:cNvPr>
          <p:cNvSpPr>
            <a:spLocks noGrp="1"/>
          </p:cNvSpPr>
          <p:nvPr>
            <p:ph type="title"/>
          </p:nvPr>
        </p:nvSpPr>
        <p:spPr>
          <a:xfrm>
            <a:off x="913796" y="182880"/>
            <a:ext cx="10353761" cy="1326321"/>
          </a:xfrm>
        </p:spPr>
        <p:txBody>
          <a:bodyPr/>
          <a:lstStyle/>
          <a:p>
            <a:r>
              <a:rPr lang="en-US" dirty="0"/>
              <a:t>Five-Year Projections</a:t>
            </a:r>
          </a:p>
        </p:txBody>
      </p:sp>
      <p:sp>
        <p:nvSpPr>
          <p:cNvPr id="3" name="Content Placeholder 2">
            <a:extLst>
              <a:ext uri="{FF2B5EF4-FFF2-40B4-BE49-F238E27FC236}">
                <a16:creationId xmlns:a16="http://schemas.microsoft.com/office/drawing/2014/main" id="{48FCA213-64CB-F1A6-FCB9-F054B71A1605}"/>
              </a:ext>
            </a:extLst>
          </p:cNvPr>
          <p:cNvSpPr>
            <a:spLocks noGrp="1"/>
          </p:cNvSpPr>
          <p:nvPr>
            <p:ph idx="1"/>
          </p:nvPr>
        </p:nvSpPr>
        <p:spPr>
          <a:xfrm>
            <a:off x="304800" y="1509200"/>
            <a:ext cx="11510356" cy="5091105"/>
          </a:xfrm>
        </p:spPr>
        <p:txBody>
          <a:bodyPr>
            <a:normAutofit/>
          </a:bodyPr>
          <a:lstStyle/>
          <a:p>
            <a:pPr marL="0" indent="0" algn="ctr">
              <a:buNone/>
            </a:pPr>
            <a:r>
              <a:rPr lang="en-US" sz="2400" dirty="0"/>
              <a:t>The </a:t>
            </a:r>
            <a:r>
              <a:rPr lang="en-US" sz="2400" b="1" dirty="0"/>
              <a:t>2025 Financial Management Review (FMR)</a:t>
            </a:r>
            <a:r>
              <a:rPr lang="en-US" sz="2400" dirty="0"/>
              <a:t> identified a key gap in Berkley’s budgeting approach:</a:t>
            </a:r>
          </a:p>
          <a:p>
            <a:pPr marL="0" indent="0" algn="ctr">
              <a:buNone/>
            </a:pPr>
            <a:endParaRPr lang="en-US" sz="2400" dirty="0"/>
          </a:p>
          <a:p>
            <a:pPr marL="0" indent="0" algn="ctr">
              <a:buNone/>
            </a:pPr>
            <a:r>
              <a:rPr lang="en-US" i="1" dirty="0"/>
              <a:t>“As part of the annual budget process each year, we recommend that the town administrator work with Berkley’s finance team to create a five-year financial forecast. Although Berkley’s leaders have wisely built up the stabilization fund over recent years, they have otherwise typically made decisions by only looking at the year ahead. This is because the annual budget process has lacked the context of long-range revenue and expenditure projections.”</a:t>
            </a:r>
            <a:endParaRPr lang="en-US" dirty="0"/>
          </a:p>
          <a:p>
            <a:pPr marL="0" indent="0">
              <a:buNone/>
            </a:pPr>
            <a:endParaRPr lang="en-US" sz="1800" dirty="0">
              <a:solidFill>
                <a:schemeClr val="dk1"/>
              </a:solidFill>
            </a:endParaRPr>
          </a:p>
        </p:txBody>
      </p:sp>
    </p:spTree>
    <p:extLst>
      <p:ext uri="{BB962C8B-B14F-4D97-AF65-F5344CB8AC3E}">
        <p14:creationId xmlns:p14="http://schemas.microsoft.com/office/powerpoint/2010/main" val="2825764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CF058-FAAE-C2EC-417C-1F9A7053B1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2069FA-D9D6-65B3-6D51-422A0FC96959}"/>
              </a:ext>
            </a:extLst>
          </p:cNvPr>
          <p:cNvSpPr>
            <a:spLocks noGrp="1"/>
          </p:cNvSpPr>
          <p:nvPr>
            <p:ph type="title"/>
          </p:nvPr>
        </p:nvSpPr>
        <p:spPr>
          <a:xfrm>
            <a:off x="913796" y="182880"/>
            <a:ext cx="10353761" cy="1326321"/>
          </a:xfrm>
        </p:spPr>
        <p:txBody>
          <a:bodyPr/>
          <a:lstStyle/>
          <a:p>
            <a:r>
              <a:rPr lang="en-US" dirty="0"/>
              <a:t>Methodology: How the Five-Year Forecast Was Built</a:t>
            </a:r>
          </a:p>
        </p:txBody>
      </p:sp>
      <p:sp>
        <p:nvSpPr>
          <p:cNvPr id="3" name="Content Placeholder 2">
            <a:extLst>
              <a:ext uri="{FF2B5EF4-FFF2-40B4-BE49-F238E27FC236}">
                <a16:creationId xmlns:a16="http://schemas.microsoft.com/office/drawing/2014/main" id="{55510A99-F202-C0C9-900C-63AA425F224C}"/>
              </a:ext>
            </a:extLst>
          </p:cNvPr>
          <p:cNvSpPr>
            <a:spLocks noGrp="1"/>
          </p:cNvSpPr>
          <p:nvPr>
            <p:ph idx="1"/>
          </p:nvPr>
        </p:nvSpPr>
        <p:spPr>
          <a:xfrm>
            <a:off x="304800" y="1509200"/>
            <a:ext cx="11510356" cy="5091105"/>
          </a:xfrm>
        </p:spPr>
        <p:txBody>
          <a:bodyPr>
            <a:normAutofit lnSpcReduction="10000"/>
          </a:bodyPr>
          <a:lstStyle/>
          <a:p>
            <a:r>
              <a:rPr lang="en-US" sz="2400" dirty="0"/>
              <a:t>In the spirit of the FMR recommendations, I began by compiling budget data from the </a:t>
            </a:r>
            <a:r>
              <a:rPr lang="en-US" sz="2400" b="1" dirty="0"/>
              <a:t>previous four fiscal years</a:t>
            </a:r>
            <a:r>
              <a:rPr lang="en-US" sz="2400" dirty="0"/>
              <a:t> to establish reliable trends in both revenues and expenses. This historical foundation allows us to model the </a:t>
            </a:r>
            <a:r>
              <a:rPr lang="en-US" sz="2400" b="1" dirty="0"/>
              <a:t>next five fiscal years</a:t>
            </a:r>
            <a:r>
              <a:rPr lang="en-US" sz="2400" dirty="0"/>
              <a:t> with greater accuracy and context.</a:t>
            </a:r>
          </a:p>
          <a:p>
            <a:pPr marL="0" indent="0">
              <a:buNone/>
            </a:pPr>
            <a:br>
              <a:rPr lang="en-US" sz="2400" dirty="0"/>
            </a:br>
            <a:r>
              <a:rPr lang="en-US" sz="1800" b="1" dirty="0"/>
              <a:t>What This Approach Shows</a:t>
            </a:r>
          </a:p>
          <a:p>
            <a:r>
              <a:rPr lang="en-US" sz="1800" dirty="0"/>
              <a:t>By tracking multi-year patterns in </a:t>
            </a:r>
            <a:r>
              <a:rPr lang="en-US" sz="1800" b="1" dirty="0"/>
              <a:t>local revenues</a:t>
            </a:r>
            <a:r>
              <a:rPr lang="en-US" sz="1800" dirty="0"/>
              <a:t>, </a:t>
            </a:r>
            <a:r>
              <a:rPr lang="en-US" sz="1800" b="1" dirty="0"/>
              <a:t>state aid</a:t>
            </a:r>
            <a:r>
              <a:rPr lang="en-US" sz="1800" dirty="0"/>
              <a:t>, and </a:t>
            </a:r>
            <a:r>
              <a:rPr lang="en-US" sz="1800" b="1" dirty="0"/>
              <a:t>fixed costs</a:t>
            </a:r>
            <a:r>
              <a:rPr lang="en-US" sz="1800" dirty="0"/>
              <a:t>, we can identify the pressures that consistently shape Berkley’s budget.</a:t>
            </a:r>
          </a:p>
          <a:p>
            <a:r>
              <a:rPr lang="en-US" sz="1800" dirty="0"/>
              <a:t>The present fiscal year’s challenges—structural deficits, rising fixed costs, and limited discretionary revenue—are </a:t>
            </a:r>
            <a:r>
              <a:rPr lang="en-US" sz="1800" b="1" dirty="0"/>
              <a:t>not one-time issues</a:t>
            </a:r>
            <a:r>
              <a:rPr lang="en-US" sz="1800" dirty="0"/>
              <a:t>.</a:t>
            </a:r>
          </a:p>
          <a:p>
            <a:r>
              <a:rPr lang="en-US" sz="1800" dirty="0"/>
              <a:t>The model illustrates that these pressures </a:t>
            </a:r>
            <a:r>
              <a:rPr lang="en-US" sz="1800" b="1" dirty="0"/>
              <a:t>continue and compound</a:t>
            </a:r>
            <a:r>
              <a:rPr lang="en-US" sz="1800" dirty="0"/>
              <a:t> over time unless addressed proactively.</a:t>
            </a:r>
          </a:p>
          <a:p>
            <a:pPr marL="0" indent="0" algn="ctr">
              <a:buNone/>
            </a:pPr>
            <a:endParaRPr lang="en-US" sz="1800" dirty="0">
              <a:solidFill>
                <a:schemeClr val="dk1"/>
              </a:solidFill>
            </a:endParaRPr>
          </a:p>
        </p:txBody>
      </p:sp>
    </p:spTree>
    <p:extLst>
      <p:ext uri="{BB962C8B-B14F-4D97-AF65-F5344CB8AC3E}">
        <p14:creationId xmlns:p14="http://schemas.microsoft.com/office/powerpoint/2010/main" val="41831488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12035</TotalTime>
  <Words>1824</Words>
  <Application>Microsoft Office PowerPoint</Application>
  <PresentationFormat>Widescreen</PresentationFormat>
  <Paragraphs>208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Bookman Old Style</vt:lpstr>
      <vt:lpstr>Calibri</vt:lpstr>
      <vt:lpstr>Rockwell</vt:lpstr>
      <vt:lpstr>Damask</vt:lpstr>
      <vt:lpstr>Fiscal Year 2027 Guidelines Budget and Forecasting Discussion</vt:lpstr>
      <vt:lpstr>FY2027 Guidelines Budget</vt:lpstr>
      <vt:lpstr>FY2027 Guidelines Budget</vt:lpstr>
      <vt:lpstr>Even With Only These Fixed Costs, the Deficit Persists</vt:lpstr>
      <vt:lpstr>FY2027 Guidelines Budget</vt:lpstr>
      <vt:lpstr>What Do I Mean by “Discretionary”?</vt:lpstr>
      <vt:lpstr>Next Steps in the FY27 Budget Process</vt:lpstr>
      <vt:lpstr>Five-Year Projections</vt:lpstr>
      <vt:lpstr>Methodology: How the Five-Year Forecast Was Built</vt:lpstr>
      <vt:lpstr>What Historical Cost Does Not Do</vt:lpstr>
      <vt:lpstr>Five Year Projections</vt:lpstr>
      <vt:lpstr>Five Year Projection</vt:lpstr>
      <vt:lpstr>Five Year Projection</vt:lpstr>
      <vt:lpstr>Capital Improvement Plan</vt:lpstr>
      <vt:lpstr>Capital Improvement Plan</vt:lpstr>
      <vt:lpstr>Capital Improvement Plan</vt:lpstr>
      <vt:lpstr>Capital Improvement Plan</vt:lpstr>
      <vt:lpstr>Community School Project Financing</vt:lpstr>
      <vt:lpstr>Community School Project Financing</vt:lpstr>
      <vt:lpstr>Community School Project Financing</vt:lpstr>
      <vt:lpstr>Community School Project Financing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Matthew G Chabot</dc:creator>
  <cp:lastModifiedBy>Matthew Chabot</cp:lastModifiedBy>
  <cp:revision>90</cp:revision>
  <cp:lastPrinted>2025-02-26T19:48:27Z</cp:lastPrinted>
  <dcterms:created xsi:type="dcterms:W3CDTF">2024-11-29T18:10:47Z</dcterms:created>
  <dcterms:modified xsi:type="dcterms:W3CDTF">2025-12-10T16:05:30Z</dcterms:modified>
</cp:coreProperties>
</file>