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7" r:id="rId3"/>
    <p:sldId id="258" r:id="rId4"/>
    <p:sldId id="259" r:id="rId5"/>
    <p:sldId id="260" r:id="rId6"/>
    <p:sldId id="261" r:id="rId7"/>
    <p:sldId id="262" r:id="rId8"/>
    <p:sldId id="270" r:id="rId9"/>
    <p:sldId id="271" r:id="rId10"/>
    <p:sldId id="272" r:id="rId11"/>
    <p:sldId id="266" r:id="rId12"/>
    <p:sldId id="267" r:id="rId13"/>
    <p:sldId id="273" r:id="rId14"/>
    <p:sldId id="268" r:id="rId15"/>
    <p:sldId id="264" r:id="rId16"/>
    <p:sldId id="269" r:id="rId17"/>
    <p:sldId id="26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Financial%20Advisory%20Committee\Revenue%20Projection%20FY2025\Cherry%20Sheets\cherrysheetreceip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udget%20FY2027\Presentation%20building\chart_20260210T210209.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Town</a:t>
            </a:r>
            <a:r>
              <a:rPr lang="en-US" baseline="0"/>
              <a:t> of Berkley - UGGA and Chapter 70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Chapter 70</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5"/>
                <c:pt idx="0">
                  <c:v>2023</c:v>
                </c:pt>
                <c:pt idx="1">
                  <c:v>2024</c:v>
                </c:pt>
                <c:pt idx="2">
                  <c:v>2025</c:v>
                </c:pt>
                <c:pt idx="3">
                  <c:v>2026</c:v>
                </c:pt>
                <c:pt idx="4">
                  <c:v>FY2027</c:v>
                </c:pt>
              </c:strCache>
              <c:extLst/>
            </c:strRef>
          </c:cat>
          <c:val>
            <c:numRef>
              <c:f>Sheet1!$B$3:$P$3</c:f>
              <c:numCache>
                <c:formatCode>#,##0</c:formatCode>
                <c:ptCount val="5"/>
                <c:pt idx="0">
                  <c:v>4068938</c:v>
                </c:pt>
                <c:pt idx="1">
                  <c:v>4151920</c:v>
                </c:pt>
                <c:pt idx="2">
                  <c:v>4222848</c:v>
                </c:pt>
                <c:pt idx="3">
                  <c:v>4313848</c:v>
                </c:pt>
                <c:pt idx="4">
                  <c:v>4363773</c:v>
                </c:pt>
              </c:numCache>
              <c:extLst/>
            </c:numRef>
          </c:val>
          <c:extLst>
            <c:ext xmlns:c16="http://schemas.microsoft.com/office/drawing/2014/chart" uri="{C3380CC4-5D6E-409C-BE32-E72D297353CC}">
              <c16:uniqueId val="{00000000-6495-4240-BA84-4CC815044E2B}"/>
            </c:ext>
          </c:extLst>
        </c:ser>
        <c:ser>
          <c:idx val="14"/>
          <c:order val="3"/>
          <c:tx>
            <c:strRef>
              <c:f>Sheet1!$A$17</c:f>
              <c:strCache>
                <c:ptCount val="1"/>
                <c:pt idx="0">
                  <c:v>Unrestricted General Government Aid</c:v>
                </c:pt>
              </c:strCache>
            </c:strRef>
          </c:tx>
          <c:spPr>
            <a:solidFill>
              <a:schemeClr val="accent3">
                <a:lumMod val="80000"/>
                <a:lumOff val="2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Sheet1!$B$2:$P$2</c:f>
              <c:strCache>
                <c:ptCount val="5"/>
                <c:pt idx="0">
                  <c:v>2023</c:v>
                </c:pt>
                <c:pt idx="1">
                  <c:v>2024</c:v>
                </c:pt>
                <c:pt idx="2">
                  <c:v>2025</c:v>
                </c:pt>
                <c:pt idx="3">
                  <c:v>2026</c:v>
                </c:pt>
                <c:pt idx="4">
                  <c:v>FY2027</c:v>
                </c:pt>
              </c:strCache>
              <c:extLst/>
            </c:strRef>
          </c:cat>
          <c:val>
            <c:numRef>
              <c:f>Sheet1!$B$17:$P$17</c:f>
              <c:numCache>
                <c:formatCode>#,##0</c:formatCode>
                <c:ptCount val="5"/>
                <c:pt idx="0">
                  <c:v>704819</c:v>
                </c:pt>
                <c:pt idx="1">
                  <c:v>727374</c:v>
                </c:pt>
                <c:pt idx="2">
                  <c:v>749194</c:v>
                </c:pt>
                <c:pt idx="3">
                  <c:v>765676</c:v>
                </c:pt>
                <c:pt idx="4">
                  <c:v>776326</c:v>
                </c:pt>
              </c:numCache>
              <c:extLst/>
            </c:numRef>
          </c:val>
          <c:extLst>
            <c:ext xmlns:c16="http://schemas.microsoft.com/office/drawing/2014/chart" uri="{C3380CC4-5D6E-409C-BE32-E72D297353CC}">
              <c16:uniqueId val="{00000024-3426-4C55-896B-2046659E37BA}"/>
            </c:ext>
          </c:extLst>
        </c:ser>
        <c:dLbls>
          <c:dLblPos val="outEnd"/>
          <c:showLegendKey val="0"/>
          <c:showVal val="1"/>
          <c:showCatName val="0"/>
          <c:showSerName val="0"/>
          <c:showPercent val="0"/>
          <c:showBubbleSize val="0"/>
        </c:dLbls>
        <c:gapWidth val="219"/>
        <c:overlap val="-27"/>
        <c:axId val="1545477664"/>
        <c:axId val="1545483424"/>
        <c:extLst>
          <c:ext xmlns:c15="http://schemas.microsoft.com/office/drawing/2012/chart" uri="{02D57815-91ED-43cb-92C2-25804820EDAC}">
            <c15:filteredBarSeries>
              <c15:ser>
                <c:idx val="12"/>
                <c:order val="1"/>
                <c:tx>
                  <c:strRef>
                    <c:extLst>
                      <c:ext uri="{02D57815-91ED-43cb-92C2-25804820EDAC}">
                        <c15:formulaRef>
                          <c15:sqref>Sheet1!$A$15</c15:sqref>
                        </c15:formulaRef>
                      </c:ext>
                    </c:extLst>
                    <c:strCache>
                      <c:ptCount val="1"/>
                      <c:pt idx="0">
                        <c:v>General Government</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c:ext uri="{02D57815-91ED-43cb-92C2-25804820EDAC}">
                        <c15:formulaRef>
                          <c15:sqref>Sheet1!$B$15:$P$15</c15:sqref>
                        </c15:formulaRef>
                      </c:ext>
                    </c:extLst>
                    <c:numCache>
                      <c:formatCode>General</c:formatCode>
                      <c:ptCount val="5"/>
                    </c:numCache>
                  </c:numRef>
                </c:val>
                <c:extLst>
                  <c:ext xmlns:c16="http://schemas.microsoft.com/office/drawing/2014/chart" uri="{C3380CC4-5D6E-409C-BE32-E72D297353CC}">
                    <c16:uniqueId val="{00000022-3426-4C55-896B-2046659E37BA}"/>
                  </c:ext>
                </c:extLst>
              </c15:ser>
            </c15:filteredBarSeries>
            <c15:filteredBarSeries>
              <c15:ser>
                <c:idx val="13"/>
                <c:order val="2"/>
                <c:tx>
                  <c:strRef>
                    <c:extLst xmlns:c15="http://schemas.microsoft.com/office/drawing/2012/chart">
                      <c:ext xmlns:c15="http://schemas.microsoft.com/office/drawing/2012/chart" uri="{02D57815-91ED-43cb-92C2-25804820EDAC}">
                        <c15:formulaRef>
                          <c15:sqref>Sheet1!$A$16</c15:sqref>
                        </c15:formulaRef>
                      </c:ext>
                    </c:extLst>
                    <c:strCache>
                      <c:ptCount val="1"/>
                      <c:pt idx="0">
                        <c:v>General Government</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Sheet1!$B$16:$P$16</c15:sqref>
                        </c15:formulaRef>
                      </c:ext>
                    </c:extLst>
                    <c:numCache>
                      <c:formatCode>General</c:formatCode>
                      <c:ptCount val="5"/>
                      <c:pt idx="0">
                        <c:v>0</c:v>
                      </c:pt>
                      <c:pt idx="1">
                        <c:v>0</c:v>
                      </c:pt>
                      <c:pt idx="2">
                        <c:v>0</c:v>
                      </c:pt>
                    </c:numCache>
                  </c:numRef>
                </c:val>
                <c:extLst xmlns:c15="http://schemas.microsoft.com/office/drawing/2012/chart">
                  <c:ext xmlns:c16="http://schemas.microsoft.com/office/drawing/2014/chart" uri="{C3380CC4-5D6E-409C-BE32-E72D297353CC}">
                    <c16:uniqueId val="{00000023-3426-4C55-896B-2046659E37BA}"/>
                  </c:ext>
                </c:extLst>
              </c15:ser>
            </c15:filteredBarSeries>
            <c15:filteredBarSeries>
              <c15:ser>
                <c:idx val="15"/>
                <c:order val="4"/>
                <c:tx>
                  <c:strRef>
                    <c:extLst xmlns:c15="http://schemas.microsoft.com/office/drawing/2012/chart">
                      <c:ext xmlns:c15="http://schemas.microsoft.com/office/drawing/2012/chart" uri="{02D57815-91ED-43cb-92C2-25804820EDAC}">
                        <c15:formulaRef>
                          <c15:sqref>Sheet1!$A$18</c15:sqref>
                        </c15:formulaRef>
                      </c:ext>
                    </c:extLst>
                    <c:strCache>
                      <c:ptCount val="1"/>
                      <c:pt idx="0">
                        <c:v>Local Share of Racing Taxes</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Sheet1!$B$18:$P$18</c15:sqref>
                        </c15:formulaRef>
                      </c:ext>
                    </c:extLst>
                    <c:numCache>
                      <c:formatCode>#,##0</c:formatCode>
                      <c:ptCount val="5"/>
                      <c:pt idx="0">
                        <c:v>0</c:v>
                      </c:pt>
                      <c:pt idx="1">
                        <c:v>0</c:v>
                      </c:pt>
                      <c:pt idx="2">
                        <c:v>0</c:v>
                      </c:pt>
                    </c:numCache>
                  </c:numRef>
                </c:val>
                <c:extLst xmlns:c15="http://schemas.microsoft.com/office/drawing/2012/chart">
                  <c:ext xmlns:c16="http://schemas.microsoft.com/office/drawing/2014/chart" uri="{C3380CC4-5D6E-409C-BE32-E72D297353CC}">
                    <c16:uniqueId val="{00000025-3426-4C55-896B-2046659E37BA}"/>
                  </c:ext>
                </c:extLst>
              </c15:ser>
            </c15:filteredBarSeries>
            <c15:filteredBarSeries>
              <c15:ser>
                <c:idx val="16"/>
                <c:order val="5"/>
                <c:tx>
                  <c:strRef>
                    <c:extLst xmlns:c15="http://schemas.microsoft.com/office/drawing/2012/chart">
                      <c:ext xmlns:c15="http://schemas.microsoft.com/office/drawing/2012/chart" uri="{02D57815-91ED-43cb-92C2-25804820EDAC}">
                        <c15:formulaRef>
                          <c15:sqref>Sheet1!$A$19</c15:sqref>
                        </c15:formulaRef>
                      </c:ext>
                    </c:extLst>
                    <c:strCache>
                      <c:ptCount val="1"/>
                      <c:pt idx="0">
                        <c:v>Regional Public Libraries</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Sheet1!$B$19:$P$19</c15:sqref>
                        </c15:formulaRef>
                      </c:ext>
                    </c:extLst>
                    <c:numCache>
                      <c:formatCode>#,##0</c:formatCode>
                      <c:ptCount val="5"/>
                      <c:pt idx="0">
                        <c:v>0</c:v>
                      </c:pt>
                      <c:pt idx="1">
                        <c:v>0</c:v>
                      </c:pt>
                      <c:pt idx="2">
                        <c:v>0</c:v>
                      </c:pt>
                    </c:numCache>
                  </c:numRef>
                </c:val>
                <c:extLst xmlns:c15="http://schemas.microsoft.com/office/drawing/2012/chart">
                  <c:ext xmlns:c16="http://schemas.microsoft.com/office/drawing/2014/chart" uri="{C3380CC4-5D6E-409C-BE32-E72D297353CC}">
                    <c16:uniqueId val="{00000026-3426-4C55-896B-2046659E37BA}"/>
                  </c:ext>
                </c:extLst>
              </c15:ser>
            </c15:filteredBarSeries>
            <c15:filteredBarSeries>
              <c15:ser>
                <c:idx val="17"/>
                <c:order val="6"/>
                <c:tx>
                  <c:strRef>
                    <c:extLst xmlns:c15="http://schemas.microsoft.com/office/drawing/2012/chart">
                      <c:ext xmlns:c15="http://schemas.microsoft.com/office/drawing/2012/chart" uri="{02D57815-91ED-43cb-92C2-25804820EDAC}">
                        <c15:formulaRef>
                          <c15:sqref>Sheet1!$A$20</c15:sqref>
                        </c15:formulaRef>
                      </c:ext>
                    </c:extLst>
                    <c:strCache>
                      <c:ptCount val="1"/>
                      <c:pt idx="0">
                        <c:v>Urban Revitalization</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Sheet1!$B$20:$P$20</c15:sqref>
                        </c15:formulaRef>
                      </c:ext>
                    </c:extLst>
                    <c:numCache>
                      <c:formatCode>#,##0</c:formatCode>
                      <c:ptCount val="5"/>
                      <c:pt idx="0">
                        <c:v>0</c:v>
                      </c:pt>
                      <c:pt idx="1">
                        <c:v>0</c:v>
                      </c:pt>
                      <c:pt idx="2">
                        <c:v>0</c:v>
                      </c:pt>
                    </c:numCache>
                  </c:numRef>
                </c:val>
                <c:extLst xmlns:c15="http://schemas.microsoft.com/office/drawing/2012/chart">
                  <c:ext xmlns:c16="http://schemas.microsoft.com/office/drawing/2014/chart" uri="{C3380CC4-5D6E-409C-BE32-E72D297353CC}">
                    <c16:uniqueId val="{00000027-3426-4C55-896B-2046659E37BA}"/>
                  </c:ext>
                </c:extLst>
              </c15:ser>
            </c15:filteredBarSeries>
            <c15:filteredBarSeries>
              <c15:ser>
                <c:idx val="18"/>
                <c:order val="7"/>
                <c:tx>
                  <c:strRef>
                    <c:extLst xmlns:c15="http://schemas.microsoft.com/office/drawing/2012/chart">
                      <c:ext xmlns:c15="http://schemas.microsoft.com/office/drawing/2012/chart" uri="{02D57815-91ED-43cb-92C2-25804820EDAC}">
                        <c15:formulaRef>
                          <c15:sqref>Sheet1!$A$21</c15:sqref>
                        </c15:formulaRef>
                      </c:ext>
                    </c:extLst>
                    <c:strCache>
                      <c:ptCount val="1"/>
                      <c:pt idx="0">
                        <c:v>Veterans Benefits</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Sheet1!$B$21:$P$21</c15:sqref>
                        </c15:formulaRef>
                      </c:ext>
                    </c:extLst>
                    <c:numCache>
                      <c:formatCode>#,##0</c:formatCode>
                      <c:ptCount val="5"/>
                      <c:pt idx="0">
                        <c:v>28246</c:v>
                      </c:pt>
                      <c:pt idx="1">
                        <c:v>23650</c:v>
                      </c:pt>
                      <c:pt idx="2">
                        <c:v>22214</c:v>
                      </c:pt>
                    </c:numCache>
                  </c:numRef>
                </c:val>
                <c:extLst xmlns:c15="http://schemas.microsoft.com/office/drawing/2012/chart">
                  <c:ext xmlns:c16="http://schemas.microsoft.com/office/drawing/2014/chart" uri="{C3380CC4-5D6E-409C-BE32-E72D297353CC}">
                    <c16:uniqueId val="{00000028-3426-4C55-896B-2046659E37BA}"/>
                  </c:ext>
                </c:extLst>
              </c15:ser>
            </c15:filteredBarSeries>
            <c15:filteredBarSeries>
              <c15:ser>
                <c:idx val="19"/>
                <c:order val="8"/>
                <c:tx>
                  <c:strRef>
                    <c:extLst xmlns:c15="http://schemas.microsoft.com/office/drawing/2012/chart">
                      <c:ext xmlns:c15="http://schemas.microsoft.com/office/drawing/2012/chart" uri="{02D57815-91ED-43cb-92C2-25804820EDAC}">
                        <c15:formulaRef>
                          <c15:sqref>Sheet1!$A$22</c15:sqref>
                        </c15:formulaRef>
                      </c:ext>
                    </c:extLst>
                    <c:strCache>
                      <c:ptCount val="1"/>
                      <c:pt idx="0">
                        <c:v>Exemp: VBS and Elderly</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Sheet1!$B$22:$P$22</c15:sqref>
                        </c15:formulaRef>
                      </c:ext>
                    </c:extLst>
                    <c:numCache>
                      <c:formatCode>#,##0</c:formatCode>
                      <c:ptCount val="5"/>
                      <c:pt idx="0">
                        <c:v>33433</c:v>
                      </c:pt>
                      <c:pt idx="1">
                        <c:v>33362</c:v>
                      </c:pt>
                      <c:pt idx="2">
                        <c:v>30407</c:v>
                      </c:pt>
                    </c:numCache>
                  </c:numRef>
                </c:val>
                <c:extLst xmlns:c15="http://schemas.microsoft.com/office/drawing/2012/chart">
                  <c:ext xmlns:c16="http://schemas.microsoft.com/office/drawing/2014/chart" uri="{C3380CC4-5D6E-409C-BE32-E72D297353CC}">
                    <c16:uniqueId val="{00000029-3426-4C55-896B-2046659E37BA}"/>
                  </c:ext>
                </c:extLst>
              </c15:ser>
            </c15:filteredBarSeries>
            <c15:filteredBarSeries>
              <c15:ser>
                <c:idx val="20"/>
                <c:order val="9"/>
                <c:tx>
                  <c:strRef>
                    <c:extLst xmlns:c15="http://schemas.microsoft.com/office/drawing/2012/chart">
                      <c:ext xmlns:c15="http://schemas.microsoft.com/office/drawing/2012/chart" uri="{02D57815-91ED-43cb-92C2-25804820EDAC}">
                        <c15:formulaRef>
                          <c15:sqref>Sheet1!$A$23</c15:sqref>
                        </c15:formulaRef>
                      </c:ext>
                    </c:extLst>
                    <c:strCache>
                      <c:ptCount val="1"/>
                      <c:pt idx="0">
                        <c:v>State Owned Land</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Sheet1!$B$23:$P$23</c15:sqref>
                        </c15:formulaRef>
                      </c:ext>
                    </c:extLst>
                    <c:numCache>
                      <c:formatCode>#,##0</c:formatCode>
                      <c:ptCount val="5"/>
                      <c:pt idx="0">
                        <c:v>51669</c:v>
                      </c:pt>
                      <c:pt idx="1">
                        <c:v>59201</c:v>
                      </c:pt>
                      <c:pt idx="2">
                        <c:v>60685</c:v>
                      </c:pt>
                    </c:numCache>
                  </c:numRef>
                </c:val>
                <c:extLst xmlns:c15="http://schemas.microsoft.com/office/drawing/2012/chart">
                  <c:ext xmlns:c16="http://schemas.microsoft.com/office/drawing/2014/chart" uri="{C3380CC4-5D6E-409C-BE32-E72D297353CC}">
                    <c16:uniqueId val="{0000002A-3426-4C55-896B-2046659E37BA}"/>
                  </c:ext>
                </c:extLst>
              </c15:ser>
            </c15:filteredBarSeries>
            <c15:filteredBarSeries>
              <c15:ser>
                <c:idx val="21"/>
                <c:order val="10"/>
                <c:tx>
                  <c:strRef>
                    <c:extLst xmlns:c15="http://schemas.microsoft.com/office/drawing/2012/chart">
                      <c:ext xmlns:c15="http://schemas.microsoft.com/office/drawing/2012/chart" uri="{02D57815-91ED-43cb-92C2-25804820EDAC}">
                        <c15:formulaRef>
                          <c15:sqref>Sheet1!$A$24</c15:sqref>
                        </c15:formulaRef>
                      </c:ext>
                    </c:extLst>
                    <c:strCache>
                      <c:ptCount val="1"/>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Sheet1!$B$24:$P$24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2B-3426-4C55-896B-2046659E37BA}"/>
                  </c:ext>
                </c:extLst>
              </c15:ser>
            </c15:filteredBarSeries>
            <c15:filteredBarSeries>
              <c15:ser>
                <c:idx val="22"/>
                <c:order val="11"/>
                <c:tx>
                  <c:strRef>
                    <c:extLst xmlns:c15="http://schemas.microsoft.com/office/drawing/2012/chart">
                      <c:ext xmlns:c15="http://schemas.microsoft.com/office/drawing/2012/chart" uri="{02D57815-91ED-43cb-92C2-25804820EDAC}">
                        <c15:formulaRef>
                          <c15:sqref>Sheet1!$A$25</c15:sqref>
                        </c15:formulaRef>
                      </c:ext>
                    </c:extLst>
                    <c:strCache>
                      <c:ptCount val="1"/>
                      <c:pt idx="0">
                        <c:v>General Government Offset Item</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Sheet1!$B$25:$P$25</c15:sqref>
                        </c15:formulaRef>
                      </c:ext>
                    </c:extLst>
                    <c:numCache>
                      <c:formatCode>General</c:formatCode>
                      <c:ptCount val="5"/>
                      <c:pt idx="0">
                        <c:v>0</c:v>
                      </c:pt>
                      <c:pt idx="1">
                        <c:v>0</c:v>
                      </c:pt>
                      <c:pt idx="2">
                        <c:v>0</c:v>
                      </c:pt>
                    </c:numCache>
                  </c:numRef>
                </c:val>
                <c:extLst xmlns:c15="http://schemas.microsoft.com/office/drawing/2012/chart">
                  <c:ext xmlns:c16="http://schemas.microsoft.com/office/drawing/2014/chart" uri="{C3380CC4-5D6E-409C-BE32-E72D297353CC}">
                    <c16:uniqueId val="{0000002C-3426-4C55-896B-2046659E37BA}"/>
                  </c:ext>
                </c:extLst>
              </c15:ser>
            </c15:filteredBarSeries>
            <c15:filteredBarSeries>
              <c15:ser>
                <c:idx val="23"/>
                <c:order val="12"/>
                <c:tx>
                  <c:strRef>
                    <c:extLst xmlns:c15="http://schemas.microsoft.com/office/drawing/2012/chart">
                      <c:ext xmlns:c15="http://schemas.microsoft.com/office/drawing/2012/chart" uri="{02D57815-91ED-43cb-92C2-25804820EDAC}">
                        <c15:formulaRef>
                          <c15:sqref>Sheet1!$A$26</c15:sqref>
                        </c15:formulaRef>
                      </c:ext>
                    </c:extLst>
                    <c:strCache>
                      <c:ptCount val="1"/>
                      <c:pt idx="0">
                        <c:v>Public Libraries</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Sheet1!$B$26:$P$26</c15:sqref>
                        </c15:formulaRef>
                      </c:ext>
                    </c:extLst>
                    <c:numCache>
                      <c:formatCode>#,##0</c:formatCode>
                      <c:ptCount val="5"/>
                      <c:pt idx="0">
                        <c:v>14937</c:v>
                      </c:pt>
                      <c:pt idx="1">
                        <c:v>16493</c:v>
                      </c:pt>
                      <c:pt idx="2">
                        <c:v>18799</c:v>
                      </c:pt>
                    </c:numCache>
                  </c:numRef>
                </c:val>
                <c:extLst xmlns:c15="http://schemas.microsoft.com/office/drawing/2012/chart">
                  <c:ext xmlns:c16="http://schemas.microsoft.com/office/drawing/2014/chart" uri="{C3380CC4-5D6E-409C-BE32-E72D297353CC}">
                    <c16:uniqueId val="{0000002D-3426-4C55-896B-2046659E37BA}"/>
                  </c:ext>
                </c:extLst>
              </c15:ser>
            </c15:filteredBarSeries>
            <c15:filteredBarSeries>
              <c15:ser>
                <c:idx val="24"/>
                <c:order val="13"/>
                <c:tx>
                  <c:strRef>
                    <c:extLst xmlns:c15="http://schemas.microsoft.com/office/drawing/2012/chart">
                      <c:ext xmlns:c15="http://schemas.microsoft.com/office/drawing/2012/chart" uri="{02D57815-91ED-43cb-92C2-25804820EDAC}">
                        <c15:formulaRef>
                          <c15:sqref>Sheet1!$A$27</c15:sqref>
                        </c15:formulaRef>
                      </c:ext>
                    </c:extLst>
                    <c:strCache>
                      <c:ptCount val="1"/>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Sheet1!$B$27:$P$27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2E-3426-4C55-896B-2046659E37BA}"/>
                  </c:ext>
                </c:extLst>
              </c15:ser>
            </c15:filteredBarSeries>
            <c15:filteredBarSeries>
              <c15:ser>
                <c:idx val="25"/>
                <c:order val="14"/>
                <c:tx>
                  <c:strRef>
                    <c:extLst xmlns:c15="http://schemas.microsoft.com/office/drawing/2012/chart">
                      <c:ext xmlns:c15="http://schemas.microsoft.com/office/drawing/2012/chart" uri="{02D57815-91ED-43cb-92C2-25804820EDAC}">
                        <c15:formulaRef>
                          <c15:sqref>Sheet1!$A$28</c15:sqref>
                        </c15:formulaRef>
                      </c:ext>
                    </c:extLst>
                    <c:strCache>
                      <c:ptCount val="1"/>
                      <c:pt idx="0">
                        <c:v>Total General Government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Sheet1!$B$28:$P$28</c15:sqref>
                        </c15:formulaRef>
                      </c:ext>
                    </c:extLst>
                    <c:numCache>
                      <c:formatCode>General</c:formatCode>
                      <c:ptCount val="5"/>
                      <c:pt idx="0">
                        <c:v>0</c:v>
                      </c:pt>
                      <c:pt idx="1">
                        <c:v>0</c:v>
                      </c:pt>
                      <c:pt idx="2">
                        <c:v>0</c:v>
                      </c:pt>
                    </c:numCache>
                  </c:numRef>
                </c:val>
                <c:extLst xmlns:c15="http://schemas.microsoft.com/office/drawing/2012/chart">
                  <c:ext xmlns:c16="http://schemas.microsoft.com/office/drawing/2014/chart" uri="{C3380CC4-5D6E-409C-BE32-E72D297353CC}">
                    <c16:uniqueId val="{0000002F-3426-4C55-896B-2046659E37BA}"/>
                  </c:ext>
                </c:extLst>
              </c15:ser>
            </c15:filteredBarSeries>
            <c15:filteredBarSeries>
              <c15:ser>
                <c:idx val="26"/>
                <c:order val="15"/>
                <c:tx>
                  <c:strRef>
                    <c:extLst xmlns:c15="http://schemas.microsoft.com/office/drawing/2012/chart">
                      <c:ext xmlns:c15="http://schemas.microsoft.com/office/drawing/2012/chart" uri="{02D57815-91ED-43cb-92C2-25804820EDAC}">
                        <c15:formulaRef>
                          <c15:sqref>Sheet1!$A$29</c15:sqref>
                        </c15:formulaRef>
                      </c:ext>
                    </c:extLst>
                    <c:strCache>
                      <c:ptCount val="1"/>
                      <c:pt idx="0">
                        <c:v>Sub-Total, All General Government</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Sheet1!$B$29:$P$29</c15:sqref>
                        </c15:formulaRef>
                      </c:ext>
                    </c:extLst>
                    <c:numCache>
                      <c:formatCode>#,##0</c:formatCode>
                      <c:ptCount val="5"/>
                      <c:pt idx="0">
                        <c:v>833104</c:v>
                      </c:pt>
                      <c:pt idx="1">
                        <c:v>860080</c:v>
                      </c:pt>
                      <c:pt idx="2">
                        <c:v>881299</c:v>
                      </c:pt>
                    </c:numCache>
                  </c:numRef>
                </c:val>
                <c:extLst xmlns:c15="http://schemas.microsoft.com/office/drawing/2012/chart">
                  <c:ext xmlns:c16="http://schemas.microsoft.com/office/drawing/2014/chart" uri="{C3380CC4-5D6E-409C-BE32-E72D297353CC}">
                    <c16:uniqueId val="{00000030-3426-4C55-896B-2046659E37BA}"/>
                  </c:ext>
                </c:extLst>
              </c15:ser>
            </c15:filteredBarSeries>
            <c15:filteredBarSeries>
              <c15:ser>
                <c:idx val="27"/>
                <c:order val="16"/>
                <c:tx>
                  <c:strRef>
                    <c:extLst xmlns:c15="http://schemas.microsoft.com/office/drawing/2012/chart">
                      <c:ext xmlns:c15="http://schemas.microsoft.com/office/drawing/2012/chart" uri="{02D57815-91ED-43cb-92C2-25804820EDAC}">
                        <c15:formulaRef>
                          <c15:sqref>Sheet1!$A$30</c15:sqref>
                        </c15:formulaRef>
                      </c:ext>
                    </c:extLst>
                    <c:strCache>
                      <c:ptCount val="1"/>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Sheet1!$B$30:$P$30</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31-3426-4C55-896B-2046659E37BA}"/>
                  </c:ext>
                </c:extLst>
              </c15:ser>
            </c15:filteredBarSeries>
            <c15:filteredBarSeries>
              <c15:ser>
                <c:idx val="28"/>
                <c:order val="17"/>
                <c:tx>
                  <c:strRef>
                    <c:extLst xmlns:c15="http://schemas.microsoft.com/office/drawing/2012/chart">
                      <c:ext xmlns:c15="http://schemas.microsoft.com/office/drawing/2012/chart" uri="{02D57815-91ED-43cb-92C2-25804820EDAC}">
                        <c15:formulaRef>
                          <c15:sqref>Sheet1!$A$31</c15:sqref>
                        </c15:formulaRef>
                      </c:ext>
                    </c:extLst>
                    <c:strCache>
                      <c:ptCount val="1"/>
                      <c:pt idx="0">
                        <c:v>Total</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Sheet1!$B$31:$P$31</c15:sqref>
                        </c15:formulaRef>
                      </c:ext>
                    </c:extLst>
                    <c:numCache>
                      <c:formatCode>General</c:formatCode>
                      <c:ptCount val="5"/>
                      <c:pt idx="0">
                        <c:v>0</c:v>
                      </c:pt>
                      <c:pt idx="1">
                        <c:v>0</c:v>
                      </c:pt>
                      <c:pt idx="2">
                        <c:v>0</c:v>
                      </c:pt>
                    </c:numCache>
                  </c:numRef>
                </c:val>
                <c:extLst xmlns:c15="http://schemas.microsoft.com/office/drawing/2012/chart">
                  <c:ext xmlns:c16="http://schemas.microsoft.com/office/drawing/2014/chart" uri="{C3380CC4-5D6E-409C-BE32-E72D297353CC}">
                    <c16:uniqueId val="{00000032-3426-4C55-896B-2046659E37BA}"/>
                  </c:ext>
                </c:extLst>
              </c15:ser>
            </c15:filteredBarSeries>
            <c15:filteredBarSeries>
              <c15:ser>
                <c:idx val="29"/>
                <c:order val="18"/>
                <c:tx>
                  <c:strRef>
                    <c:extLst xmlns:c15="http://schemas.microsoft.com/office/drawing/2012/chart">
                      <c:ext xmlns:c15="http://schemas.microsoft.com/office/drawing/2012/chart" uri="{02D57815-91ED-43cb-92C2-25804820EDAC}">
                        <c15:formulaRef>
                          <c15:sqref>Sheet1!$A$32</c15:sqref>
                        </c15:formulaRef>
                      </c:ext>
                    </c:extLst>
                    <c:strCache>
                      <c:ptCount val="1"/>
                      <c:pt idx="0">
                        <c:v>Total Estimated Receipts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Sheet1!$B$2:$P$2</c15:sqref>
                        </c15:formulaRef>
                      </c:ext>
                    </c:extLst>
                    <c:strCache>
                      <c:ptCount val="5"/>
                      <c:pt idx="0">
                        <c:v>2023</c:v>
                      </c:pt>
                      <c:pt idx="1">
                        <c:v>2024</c:v>
                      </c:pt>
                      <c:pt idx="2">
                        <c:v>2025</c:v>
                      </c:pt>
                      <c:pt idx="3">
                        <c:v>2026</c:v>
                      </c:pt>
                      <c:pt idx="4">
                        <c:v>FY2027</c:v>
                      </c:pt>
                    </c:strCache>
                  </c:strRef>
                </c:cat>
                <c:val>
                  <c:numRef>
                    <c:extLst xmlns:c15="http://schemas.microsoft.com/office/drawing/2012/chart">
                      <c:ext xmlns:c15="http://schemas.microsoft.com/office/drawing/2012/chart" uri="{02D57815-91ED-43cb-92C2-25804820EDAC}">
                        <c15:formulaRef>
                          <c15:sqref>Sheet1!$B$32:$P$32</c15:sqref>
                        </c15:formulaRef>
                      </c:ext>
                    </c:extLst>
                    <c:numCache>
                      <c:formatCode>#,##0</c:formatCode>
                      <c:ptCount val="5"/>
                      <c:pt idx="0">
                        <c:v>5578578</c:v>
                      </c:pt>
                      <c:pt idx="1">
                        <c:v>5756941</c:v>
                      </c:pt>
                      <c:pt idx="2">
                        <c:v>6008205</c:v>
                      </c:pt>
                    </c:numCache>
                  </c:numRef>
                </c:val>
                <c:extLst xmlns:c15="http://schemas.microsoft.com/office/drawing/2012/chart">
                  <c:ext xmlns:c16="http://schemas.microsoft.com/office/drawing/2014/chart" uri="{C3380CC4-5D6E-409C-BE32-E72D297353CC}">
                    <c16:uniqueId val="{00000033-3426-4C55-896B-2046659E37BA}"/>
                  </c:ext>
                </c:extLst>
              </c15:ser>
            </c15:filteredBarSeries>
          </c:ext>
        </c:extLst>
      </c:barChart>
      <c:catAx>
        <c:axId val="154547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483424"/>
        <c:crosses val="autoZero"/>
        <c:auto val="1"/>
        <c:lblAlgn val="ctr"/>
        <c:lblOffset val="100"/>
        <c:noMultiLvlLbl val="0"/>
      </c:catAx>
      <c:valAx>
        <c:axId val="154548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4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Inflation (Historical)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areaChart>
        <c:grouping val="stacked"/>
        <c:varyColors val="0"/>
        <c:ser>
          <c:idx val="0"/>
          <c:order val="0"/>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cat>
            <c:numRef>
              <c:f>chart_20260210T210209!$I$95:$I$107</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chart_20260210T210209!$J$95:$J$107</c:f>
              <c:numCache>
                <c:formatCode>0.0%</c:formatCode>
                <c:ptCount val="13"/>
                <c:pt idx="0">
                  <c:v>1.4999999999999999E-2</c:v>
                </c:pt>
                <c:pt idx="1">
                  <c:v>7.6E-3</c:v>
                </c:pt>
                <c:pt idx="2">
                  <c:v>7.3000000000000001E-3</c:v>
                </c:pt>
                <c:pt idx="3">
                  <c:v>2.07E-2</c:v>
                </c:pt>
                <c:pt idx="4">
                  <c:v>2.1100000000000001E-2</c:v>
                </c:pt>
                <c:pt idx="5">
                  <c:v>1.9099999999999999E-2</c:v>
                </c:pt>
                <c:pt idx="6">
                  <c:v>2.29E-2</c:v>
                </c:pt>
                <c:pt idx="7">
                  <c:v>1.3599999999999999E-2</c:v>
                </c:pt>
                <c:pt idx="8">
                  <c:v>7.0400000000000004E-2</c:v>
                </c:pt>
                <c:pt idx="9">
                  <c:v>6.4500000000000002E-2</c:v>
                </c:pt>
                <c:pt idx="10">
                  <c:v>3.3500000000000002E-2</c:v>
                </c:pt>
                <c:pt idx="11">
                  <c:v>2.8899999999999999E-2</c:v>
                </c:pt>
                <c:pt idx="12">
                  <c:v>2.6800000000000001E-2</c:v>
                </c:pt>
              </c:numCache>
            </c:numRef>
          </c:val>
          <c:extLst>
            <c:ext xmlns:c16="http://schemas.microsoft.com/office/drawing/2014/chart" uri="{C3380CC4-5D6E-409C-BE32-E72D297353CC}">
              <c16:uniqueId val="{00000000-82A0-429B-AC77-0C5CF053169A}"/>
            </c:ext>
          </c:extLst>
        </c:ser>
        <c:dLbls>
          <c:showLegendKey val="0"/>
          <c:showVal val="0"/>
          <c:showCatName val="0"/>
          <c:showSerName val="0"/>
          <c:showPercent val="0"/>
          <c:showBubbleSize val="0"/>
        </c:dLbls>
        <c:axId val="386195583"/>
        <c:axId val="386196063"/>
      </c:areaChart>
      <c:catAx>
        <c:axId val="386195583"/>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196063"/>
        <c:crosses val="autoZero"/>
        <c:auto val="1"/>
        <c:lblAlgn val="ctr"/>
        <c:lblOffset val="100"/>
        <c:noMultiLvlLbl val="0"/>
      </c:catAx>
      <c:valAx>
        <c:axId val="386196063"/>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195583"/>
        <c:crosses val="autoZero"/>
        <c:crossBetween val="midCat"/>
      </c:valAx>
      <c:spPr>
        <a:noFill/>
        <a:ln>
          <a:noFill/>
        </a:ln>
        <a:effectLst/>
      </c:spPr>
    </c:plotArea>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Structural Deficit</a:t>
            </a:r>
            <a:r>
              <a:rPr lang="en-US" baseline="0" dirty="0"/>
              <a:t> (Historical)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FY2023</c:v>
                </c:pt>
                <c:pt idx="1">
                  <c:v>FY2024</c:v>
                </c:pt>
                <c:pt idx="2">
                  <c:v>FY2025</c:v>
                </c:pt>
                <c:pt idx="3">
                  <c:v>FY2026</c:v>
                </c:pt>
              </c:strCache>
            </c:strRef>
          </c:cat>
          <c:val>
            <c:numRef>
              <c:f>Sheet1!$B$2:$B$5</c:f>
              <c:numCache>
                <c:formatCode>General</c:formatCode>
                <c:ptCount val="4"/>
                <c:pt idx="0">
                  <c:v>225000</c:v>
                </c:pt>
                <c:pt idx="1">
                  <c:v>465576</c:v>
                </c:pt>
                <c:pt idx="2">
                  <c:v>865342</c:v>
                </c:pt>
                <c:pt idx="3">
                  <c:v>985432</c:v>
                </c:pt>
              </c:numCache>
            </c:numRef>
          </c:val>
          <c:extLst>
            <c:ext xmlns:c16="http://schemas.microsoft.com/office/drawing/2014/chart" uri="{C3380CC4-5D6E-409C-BE32-E72D297353CC}">
              <c16:uniqueId val="{00000000-C600-45A4-82EA-77EC418D94B9}"/>
            </c:ext>
          </c:extLst>
        </c:ser>
        <c:dLbls>
          <c:showLegendKey val="0"/>
          <c:showVal val="0"/>
          <c:showCatName val="0"/>
          <c:showSerName val="0"/>
          <c:showPercent val="0"/>
          <c:showBubbleSize val="0"/>
        </c:dLbls>
        <c:gapWidth val="219"/>
        <c:overlap val="-27"/>
        <c:axId val="1826998976"/>
        <c:axId val="1826997056"/>
      </c:barChart>
      <c:catAx>
        <c:axId val="182699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6997056"/>
        <c:crosses val="autoZero"/>
        <c:auto val="1"/>
        <c:lblAlgn val="ctr"/>
        <c:lblOffset val="100"/>
        <c:noMultiLvlLbl val="0"/>
      </c:catAx>
      <c:valAx>
        <c:axId val="1826997056"/>
        <c:scaling>
          <c:orientation val="minMax"/>
        </c:scaling>
        <c:delete val="0"/>
        <c:axPos val="l"/>
        <c:majorGridlines>
          <c:spPr>
            <a:ln w="9525" cap="flat" cmpd="sng" algn="ctr">
              <a:solidFill>
                <a:schemeClr val="accent1"/>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6998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B56-4330-A98C-BB00C8AB6B9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4B56-4330-A98C-BB00C8AB6B9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B56-4330-A98C-BB00C8AB6B9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B56-4330-A98C-BB00C8AB6B9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4B56-4330-A98C-BB00C8AB6B9B}"/>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4B56-4330-A98C-BB00C8AB6B9B}"/>
              </c:ext>
            </c:extLst>
          </c:dPt>
          <c:dLbls>
            <c:dLbl>
              <c:idx val="0"/>
              <c:layout>
                <c:manualLayout>
                  <c:x val="7.4635573082073303E-2"/>
                  <c:y val="1.104463714743402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B56-4330-A98C-BB00C8AB6B9B}"/>
                </c:ext>
              </c:extLst>
            </c:dLbl>
            <c:dLbl>
              <c:idx val="1"/>
              <c:layout>
                <c:manualLayout>
                  <c:x val="-0.10106900521530762"/>
                  <c:y val="6.994936860041532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B56-4330-A98C-BB00C8AB6B9B}"/>
                </c:ext>
              </c:extLst>
            </c:dLbl>
            <c:dLbl>
              <c:idx val="2"/>
              <c:layout>
                <c:manualLayout>
                  <c:x val="-8.8629743034962072E-2"/>
                  <c:y val="-0.1104463714743402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56-4330-A98C-BB00C8AB6B9B}"/>
                </c:ext>
              </c:extLst>
            </c:dLbl>
            <c:dLbl>
              <c:idx val="3"/>
              <c:layout>
                <c:manualLayout>
                  <c:x val="-4.5092325403752617E-2"/>
                  <c:y val="-0.1583064657798876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B56-4330-A98C-BB00C8AB6B9B}"/>
                </c:ext>
              </c:extLst>
            </c:dLbl>
            <c:dLbl>
              <c:idx val="4"/>
              <c:layout>
                <c:manualLayout>
                  <c:x val="-2.176870881560471E-2"/>
                  <c:y val="-0.1951219229380010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4B56-4330-A98C-BB00C8AB6B9B}"/>
                </c:ext>
              </c:extLst>
            </c:dLbl>
            <c:dLbl>
              <c:idx val="5"/>
              <c:layout>
                <c:manualLayout>
                  <c:x val="1.3994169952888685E-2"/>
                  <c:y val="-0.1988034686538123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B56-4330-A98C-BB00C8AB6B9B}"/>
                </c:ext>
              </c:extLst>
            </c:dLbl>
            <c:numFmt formatCode="General" sourceLinked="0"/>
            <c:spPr>
              <a:pattFill prst="pct75">
                <a:fgClr>
                  <a:schemeClr val="dk1">
                    <a:lumMod val="75000"/>
                    <a:lumOff val="25000"/>
                  </a:schemeClr>
                </a:fgClr>
                <a:bgClr>
                  <a:schemeClr val="dk1">
                    <a:lumMod val="65000"/>
                    <a:lumOff val="35000"/>
                  </a:schemeClr>
                </a:bgClr>
              </a:pattFill>
              <a:ln>
                <a:solidFill>
                  <a:schemeClr val="accent1">
                    <a:alpha val="96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Berkley K-8</c:v>
                </c:pt>
                <c:pt idx="1">
                  <c:v>Fire/EMS</c:v>
                </c:pt>
                <c:pt idx="2">
                  <c:v>Police/Dispatch</c:v>
                </c:pt>
                <c:pt idx="3">
                  <c:v>Highway</c:v>
                </c:pt>
                <c:pt idx="4">
                  <c:v>General Government</c:v>
                </c:pt>
                <c:pt idx="5">
                  <c:v>Library/COA</c:v>
                </c:pt>
              </c:strCache>
            </c:strRef>
          </c:cat>
          <c:val>
            <c:numRef>
              <c:f>Sheet1!$B$2:$B$7</c:f>
              <c:numCache>
                <c:formatCode>General</c:formatCode>
                <c:ptCount val="6"/>
                <c:pt idx="0">
                  <c:v>1977284</c:v>
                </c:pt>
                <c:pt idx="1">
                  <c:v>433566</c:v>
                </c:pt>
                <c:pt idx="2">
                  <c:v>405576</c:v>
                </c:pt>
                <c:pt idx="3">
                  <c:v>147852</c:v>
                </c:pt>
                <c:pt idx="4">
                  <c:v>147095</c:v>
                </c:pt>
                <c:pt idx="5">
                  <c:v>58957</c:v>
                </c:pt>
              </c:numCache>
            </c:numRef>
          </c:val>
          <c:extLst>
            <c:ext xmlns:c16="http://schemas.microsoft.com/office/drawing/2014/chart" uri="{C3380CC4-5D6E-409C-BE32-E72D297353CC}">
              <c16:uniqueId val="{00000000-4B56-4330-A98C-BB00C8AB6B9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2/11/2026</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C1FF6DA9-008F-8B48-92A6-B652298478BF}"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346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581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362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071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877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0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9290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1848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2438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153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5BCAD085-E8A6-8845-BD4E-CB4CCA059FC4}" type="datetimeFigureOut">
              <a:rPr lang="en-US" smtClean="0"/>
              <a:t>2/11/2026</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217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CAD085-E8A6-8845-BD4E-CB4CCA059FC4}" type="datetimeFigureOut">
              <a:rPr lang="en-US" smtClean="0"/>
              <a:t>2/11/2026</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0939275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75F"/>
        </a:solidFill>
        <a:effectLst/>
      </p:bgPr>
    </p:bg>
    <p:spTree>
      <p:nvGrpSpPr>
        <p:cNvPr id="1" name=""/>
        <p:cNvGrpSpPr/>
        <p:nvPr/>
      </p:nvGrpSpPr>
      <p:grpSpPr>
        <a:xfrm>
          <a:off x="0" y="0"/>
          <a:ext cx="0" cy="0"/>
          <a:chOff x="0" y="0"/>
          <a:chExt cx="0" cy="0"/>
        </a:xfrm>
      </p:grpSpPr>
      <p:sp>
        <p:nvSpPr>
          <p:cNvPr id="2" name="TextBox 1"/>
          <p:cNvSpPr txBox="1"/>
          <p:nvPr/>
        </p:nvSpPr>
        <p:spPr>
          <a:xfrm>
            <a:off x="457200" y="1828800"/>
            <a:ext cx="8229600" cy="1828800"/>
          </a:xfrm>
          <a:prstGeom prst="rect">
            <a:avLst/>
          </a:prstGeom>
          <a:noFill/>
        </p:spPr>
        <p:txBody>
          <a:bodyPr wrap="none">
            <a:spAutoFit/>
          </a:bodyPr>
          <a:lstStyle/>
          <a:p>
            <a:pPr algn="ctr">
              <a:defRPr sz="6000" b="1">
                <a:solidFill>
                  <a:srgbClr val="FFFFFF"/>
                </a:solidFill>
              </a:defRPr>
            </a:pPr>
            <a:r>
              <a:t>$4.87M Override</a:t>
            </a:r>
          </a:p>
        </p:txBody>
      </p:sp>
      <p:sp>
        <p:nvSpPr>
          <p:cNvPr id="3" name="TextBox 2"/>
          <p:cNvSpPr txBox="1"/>
          <p:nvPr/>
        </p:nvSpPr>
        <p:spPr>
          <a:xfrm>
            <a:off x="59034" y="3840480"/>
            <a:ext cx="9025933" cy="523220"/>
          </a:xfrm>
          <a:prstGeom prst="rect">
            <a:avLst/>
          </a:prstGeom>
          <a:noFill/>
        </p:spPr>
        <p:txBody>
          <a:bodyPr wrap="none">
            <a:spAutoFit/>
          </a:bodyPr>
          <a:lstStyle/>
          <a:p>
            <a:pPr algn="ctr">
              <a:defRPr sz="2800">
                <a:solidFill>
                  <a:srgbClr val="FFC864"/>
                </a:solidFill>
              </a:defRPr>
            </a:pPr>
            <a:r>
              <a:rPr lang="en-US" sz="2800" dirty="0"/>
              <a:t>Balancing Services, Costs, and Tax Capacity </a:t>
            </a:r>
            <a:r>
              <a:rPr dirty="0"/>
              <a:t>• Town of Berkley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7ADAF-6F22-CB97-F60B-EADE4809E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F304D-2F80-19BD-6788-22B35747DFF0}"/>
              </a:ext>
            </a:extLst>
          </p:cNvPr>
          <p:cNvSpPr>
            <a:spLocks noGrp="1"/>
          </p:cNvSpPr>
          <p:nvPr>
            <p:ph type="title"/>
          </p:nvPr>
        </p:nvSpPr>
        <p:spPr>
          <a:xfrm>
            <a:off x="512064" y="804520"/>
            <a:ext cx="8339327" cy="1049235"/>
          </a:xfrm>
        </p:spPr>
        <p:txBody>
          <a:bodyPr>
            <a:normAutofit/>
          </a:bodyPr>
          <a:lstStyle/>
          <a:p>
            <a:pPr defTabSz="457200">
              <a:defRPr sz="3600" b="1">
                <a:solidFill>
                  <a:srgbClr val="19375F"/>
                </a:solidFill>
              </a:defRPr>
            </a:pPr>
            <a:r>
              <a:rPr lang="en-US" sz="3600" b="1" dirty="0">
                <a:solidFill>
                  <a:srgbClr val="19375F"/>
                </a:solidFill>
                <a:latin typeface="+mn-lt"/>
                <a:ea typeface="+mn-ea"/>
                <a:cs typeface="+mn-cs"/>
              </a:rPr>
              <a:t>Berkley Override History</a:t>
            </a:r>
          </a:p>
        </p:txBody>
      </p:sp>
      <p:sp>
        <p:nvSpPr>
          <p:cNvPr id="6" name="Rectangle 1">
            <a:extLst>
              <a:ext uri="{FF2B5EF4-FFF2-40B4-BE49-F238E27FC236}">
                <a16:creationId xmlns:a16="http://schemas.microsoft.com/office/drawing/2014/main" id="{5496CE4A-48ED-9635-7892-9CB3BDE7188F}"/>
              </a:ext>
            </a:extLst>
          </p:cNvPr>
          <p:cNvSpPr>
            <a:spLocks noGrp="1" noChangeArrowheads="1"/>
          </p:cNvSpPr>
          <p:nvPr>
            <p:ph idx="1"/>
          </p:nvPr>
        </p:nvSpPr>
        <p:spPr bwMode="auto">
          <a:xfrm>
            <a:off x="374905" y="2028767"/>
            <a:ext cx="851461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Over the past </a:t>
            </a:r>
            <a:r>
              <a:rPr kumimoji="0" lang="en-US" altLang="en-US" sz="1800" b="1" i="0" u="none" strike="noStrike" cap="none" normalizeH="0" baseline="0" dirty="0">
                <a:ln>
                  <a:noFill/>
                </a:ln>
                <a:solidFill>
                  <a:schemeClr val="tx1"/>
                </a:solidFill>
                <a:effectLst/>
                <a:latin typeface="Arial" panose="020B0604020202020204" pitchFamily="34" charset="0"/>
              </a:rPr>
              <a:t>35 years</a:t>
            </a:r>
            <a:r>
              <a:rPr kumimoji="0" lang="en-US" altLang="en-US" sz="1800" b="0" i="0" u="none" strike="noStrike" cap="none" normalizeH="0" baseline="0" dirty="0">
                <a:ln>
                  <a:noFill/>
                </a:ln>
                <a:solidFill>
                  <a:schemeClr val="tx1"/>
                </a:solidFill>
                <a:effectLst/>
                <a:latin typeface="Arial" panose="020B0604020202020204" pitchFamily="34" charset="0"/>
              </a:rPr>
              <a:t>, Berkley has had </a:t>
            </a:r>
            <a:r>
              <a:rPr lang="en-US" altLang="en-US" sz="1800" b="1" dirty="0">
                <a:latin typeface="Arial" panose="020B0604020202020204" pitchFamily="34" charset="0"/>
              </a:rPr>
              <a:t>nine</a:t>
            </a:r>
            <a:r>
              <a:rPr kumimoji="0" lang="en-US" altLang="en-US" sz="1800" b="1" i="0" u="none" strike="noStrike" cap="none" normalizeH="0" baseline="0" dirty="0">
                <a:ln>
                  <a:noFill/>
                </a:ln>
                <a:solidFill>
                  <a:schemeClr val="tx1"/>
                </a:solidFill>
                <a:effectLst/>
                <a:latin typeface="Arial" panose="020B0604020202020204" pitchFamily="34" charset="0"/>
              </a:rPr>
              <a:t> Proposition 2½ override questions</a:t>
            </a:r>
            <a:r>
              <a:rPr kumimoji="0" lang="en-US" altLang="en-US" sz="1800" b="0" i="0" u="none" strike="noStrike" cap="none" normalizeH="0" baseline="0" dirty="0">
                <a:ln>
                  <a:noFill/>
                </a:ln>
                <a:solidFill>
                  <a:schemeClr val="tx1"/>
                </a:solidFill>
                <a:effectLst/>
                <a:latin typeface="Arial" panose="020B0604020202020204" pitchFamily="34" charset="0"/>
              </a:rPr>
              <a:t> before voters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No override passed until FY2007</a:t>
            </a:r>
            <a:r>
              <a:rPr kumimoji="0" lang="en-US" altLang="en-US" sz="1800" b="0" i="0" u="none" strike="noStrike" cap="none" normalizeH="0" baseline="0" dirty="0">
                <a:ln>
                  <a:noFill/>
                </a:ln>
                <a:solidFill>
                  <a:schemeClr val="tx1"/>
                </a:solidFill>
                <a:effectLst/>
                <a:latin typeface="Arial" panose="020B0604020202020204" pitchFamily="34" charset="0"/>
              </a:rPr>
              <a:t>, which is more accurately characterized as the first of </a:t>
            </a:r>
            <a:r>
              <a:rPr kumimoji="0" lang="en-US" altLang="en-US" sz="1800" b="1" i="0" u="none" strike="noStrike" cap="none" normalizeH="0" baseline="0" dirty="0">
                <a:ln>
                  <a:noFill/>
                </a:ln>
                <a:solidFill>
                  <a:schemeClr val="tx1"/>
                </a:solidFill>
                <a:effectLst/>
                <a:latin typeface="Arial" panose="020B0604020202020204" pitchFamily="34" charset="0"/>
              </a:rPr>
              <a:t>three stabilization-fund overrides</a:t>
            </a:r>
            <a:r>
              <a:rPr kumimoji="0" lang="en-US" altLang="en-US" sz="1800" b="0" i="0" u="none" strike="noStrike" cap="none" normalizeH="0" baseline="0" dirty="0">
                <a:ln>
                  <a:noFill/>
                </a:ln>
                <a:solidFill>
                  <a:schemeClr val="tx1"/>
                </a:solidFill>
                <a:effectLst/>
                <a:latin typeface="Arial" panose="020B0604020202020204" pitchFamily="34" charset="0"/>
              </a:rPr>
              <a:t> related to the </a:t>
            </a:r>
            <a:r>
              <a:rPr kumimoji="0" lang="en-US" altLang="en-US" sz="1800" b="1" i="0" u="none" strike="noStrike" cap="none" normalizeH="0" baseline="0" dirty="0">
                <a:ln>
                  <a:noFill/>
                </a:ln>
                <a:solidFill>
                  <a:schemeClr val="tx1"/>
                </a:solidFill>
                <a:effectLst/>
                <a:latin typeface="Arial" panose="020B0604020202020204" pitchFamily="34" charset="0"/>
              </a:rPr>
              <a:t>Somerset Berkley Regional High School</a:t>
            </a:r>
            <a:r>
              <a:rPr kumimoji="0" lang="en-US" altLang="en-US" sz="1800" b="0" i="0" u="none" strike="noStrike" cap="none" normalizeH="0" baseline="0" dirty="0">
                <a:ln>
                  <a:noFill/>
                </a:ln>
                <a:solidFill>
                  <a:schemeClr val="tx1"/>
                </a:solidFill>
                <a:effectLst/>
                <a:latin typeface="Arial" panose="020B0604020202020204" pitchFamily="34" charset="0"/>
              </a:rPr>
              <a:t>, completed in </a:t>
            </a:r>
            <a:r>
              <a:rPr kumimoji="0" lang="en-US" altLang="en-US" sz="1800" b="1" i="0" u="none" strike="noStrike" cap="none" normalizeH="0" baseline="0" dirty="0">
                <a:ln>
                  <a:noFill/>
                </a:ln>
                <a:solidFill>
                  <a:schemeClr val="tx1"/>
                </a:solidFill>
                <a:effectLst/>
                <a:latin typeface="Arial" panose="020B0604020202020204" pitchFamily="34" charset="0"/>
              </a:rPr>
              <a:t>FY2019</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According to </a:t>
            </a:r>
            <a:r>
              <a:rPr kumimoji="0" lang="en-US" altLang="en-US" sz="1800" b="1" i="0" u="none" strike="noStrike" cap="none" normalizeH="0" baseline="0" dirty="0">
                <a:ln>
                  <a:noFill/>
                </a:ln>
                <a:solidFill>
                  <a:schemeClr val="tx1"/>
                </a:solidFill>
                <a:effectLst/>
                <a:latin typeface="Arial" panose="020B0604020202020204" pitchFamily="34" charset="0"/>
              </a:rPr>
              <a:t>Division of Local Services</a:t>
            </a:r>
            <a:r>
              <a:rPr kumimoji="0" lang="en-US" altLang="en-US" sz="1800" b="0" i="0" u="none" strike="noStrike" cap="none" normalizeH="0" baseline="0" dirty="0">
                <a:ln>
                  <a:noFill/>
                </a:ln>
                <a:solidFill>
                  <a:schemeClr val="tx1"/>
                </a:solidFill>
                <a:effectLst/>
                <a:latin typeface="Arial" panose="020B0604020202020204" pitchFamily="34" charset="0"/>
              </a:rPr>
              <a:t> records, Berkley has approved </a:t>
            </a:r>
            <a:r>
              <a:rPr kumimoji="0" lang="en-US" altLang="en-US" sz="1800" b="1" i="0" u="none" strike="noStrike" cap="none" normalizeH="0" baseline="0" dirty="0">
                <a:ln>
                  <a:noFill/>
                </a:ln>
                <a:solidFill>
                  <a:schemeClr val="tx1"/>
                </a:solidFill>
                <a:effectLst/>
                <a:latin typeface="Arial" panose="020B0604020202020204" pitchFamily="34" charset="0"/>
              </a:rPr>
              <a:t>one general operating override</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800"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Debt exclusions have historically been more successful</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17 debt exclusions attempted</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16 approved by voters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425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0D8AFF-4FA4-33CE-DB72-F8D0E6B9AC83}"/>
              </a:ext>
            </a:extLst>
          </p:cNvPr>
          <p:cNvSpPr>
            <a:spLocks noGrp="1"/>
          </p:cNvSpPr>
          <p:nvPr>
            <p:ph type="title"/>
          </p:nvPr>
        </p:nvSpPr>
        <p:spPr>
          <a:xfrm>
            <a:off x="393192" y="804890"/>
            <a:ext cx="8549639" cy="1059305"/>
          </a:xfrm>
        </p:spPr>
        <p:txBody>
          <a:bodyPr/>
          <a:lstStyle/>
          <a:p>
            <a:r>
              <a:rPr lang="en-US" b="1" dirty="0"/>
              <a:t>Why That Number?</a:t>
            </a:r>
          </a:p>
        </p:txBody>
      </p:sp>
      <p:sp>
        <p:nvSpPr>
          <p:cNvPr id="5" name="Content Placeholder 4">
            <a:extLst>
              <a:ext uri="{FF2B5EF4-FFF2-40B4-BE49-F238E27FC236}">
                <a16:creationId xmlns:a16="http://schemas.microsoft.com/office/drawing/2014/main" id="{6807528D-85B6-79EA-B67E-45495C8F2955}"/>
              </a:ext>
            </a:extLst>
          </p:cNvPr>
          <p:cNvSpPr>
            <a:spLocks noGrp="1"/>
          </p:cNvSpPr>
          <p:nvPr>
            <p:ph sz="half" idx="1"/>
          </p:nvPr>
        </p:nvSpPr>
        <p:spPr>
          <a:xfrm>
            <a:off x="201170" y="2021361"/>
            <a:ext cx="4176169" cy="3902232"/>
          </a:xfrm>
        </p:spPr>
        <p:txBody>
          <a:bodyPr/>
          <a:lstStyle/>
          <a:p>
            <a:pPr marL="0" indent="0">
              <a:buNone/>
            </a:pPr>
            <a:r>
              <a:rPr lang="en-US" sz="2400" b="1" u="sng" dirty="0"/>
              <a:t>Restoring Capacity</a:t>
            </a:r>
          </a:p>
          <a:p>
            <a:r>
              <a:rPr lang="en-US" dirty="0"/>
              <a:t>not merely to </a:t>
            </a:r>
            <a:r>
              <a:rPr lang="en-US" b="1" dirty="0"/>
              <a:t>maintain survival-level or “level service” operations</a:t>
            </a:r>
          </a:p>
          <a:p>
            <a:r>
              <a:rPr lang="en-US" b="1" dirty="0"/>
              <a:t>restore previously lost positions</a:t>
            </a:r>
          </a:p>
          <a:p>
            <a:r>
              <a:rPr lang="en-US" b="1" dirty="0"/>
              <a:t>rebuild a more resilient General Government structure</a:t>
            </a:r>
          </a:p>
        </p:txBody>
      </p:sp>
      <p:sp>
        <p:nvSpPr>
          <p:cNvPr id="6" name="Content Placeholder 5">
            <a:extLst>
              <a:ext uri="{FF2B5EF4-FFF2-40B4-BE49-F238E27FC236}">
                <a16:creationId xmlns:a16="http://schemas.microsoft.com/office/drawing/2014/main" id="{2141F709-960C-1193-7357-0BC34C763881}"/>
              </a:ext>
            </a:extLst>
          </p:cNvPr>
          <p:cNvSpPr>
            <a:spLocks noGrp="1"/>
          </p:cNvSpPr>
          <p:nvPr>
            <p:ph sz="half" idx="2"/>
          </p:nvPr>
        </p:nvSpPr>
        <p:spPr>
          <a:xfrm>
            <a:off x="4889181" y="2013936"/>
            <a:ext cx="4053649" cy="3902232"/>
          </a:xfrm>
        </p:spPr>
        <p:txBody>
          <a:bodyPr/>
          <a:lstStyle/>
          <a:p>
            <a:pPr marL="0" indent="0">
              <a:buNone/>
            </a:pPr>
            <a:r>
              <a:rPr lang="en-US" sz="2400" b="1" u="sng" dirty="0"/>
              <a:t>Long-Term Stability</a:t>
            </a:r>
          </a:p>
          <a:p>
            <a:r>
              <a:rPr lang="en-US" dirty="0"/>
              <a:t>structured to </a:t>
            </a:r>
            <a:r>
              <a:rPr lang="en-US" b="1" dirty="0"/>
              <a:t>extend into the future</a:t>
            </a:r>
            <a:r>
              <a:rPr lang="en-US" dirty="0"/>
              <a:t>, not address a single-year gap</a:t>
            </a:r>
          </a:p>
          <a:p>
            <a:r>
              <a:rPr lang="en-US" b="1" dirty="0"/>
              <a:t>provide predictable funding over multiple years</a:t>
            </a:r>
          </a:p>
          <a:p>
            <a:r>
              <a:rPr lang="en-US" b="1" dirty="0"/>
              <a:t>reduce the frequency of recurring override discussions</a:t>
            </a:r>
          </a:p>
        </p:txBody>
      </p:sp>
      <p:cxnSp>
        <p:nvCxnSpPr>
          <p:cNvPr id="10" name="Straight Connector 9">
            <a:extLst>
              <a:ext uri="{FF2B5EF4-FFF2-40B4-BE49-F238E27FC236}">
                <a16:creationId xmlns:a16="http://schemas.microsoft.com/office/drawing/2014/main" id="{740E7572-3290-B4D3-93D5-9E9F18990B2A}"/>
              </a:ext>
            </a:extLst>
          </p:cNvPr>
          <p:cNvCxnSpPr>
            <a:stCxn id="4" idx="2"/>
          </p:cNvCxnSpPr>
          <p:nvPr/>
        </p:nvCxnSpPr>
        <p:spPr>
          <a:xfrm>
            <a:off x="4668012" y="1864195"/>
            <a:ext cx="13716" cy="421656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45323"/>
            <a:ext cx="7626383" cy="646331"/>
          </a:xfrm>
          <a:prstGeom prst="rect">
            <a:avLst/>
          </a:prstGeom>
          <a:noFill/>
        </p:spPr>
        <p:txBody>
          <a:bodyPr wrap="none">
            <a:spAutoFit/>
          </a:bodyPr>
          <a:lstStyle/>
          <a:p>
            <a:pPr>
              <a:defRPr sz="3600" b="1">
                <a:solidFill>
                  <a:srgbClr val="19375F"/>
                </a:solidFill>
              </a:defRPr>
            </a:pPr>
            <a:r>
              <a:rPr lang="en-US" sz="3600" b="1" dirty="0"/>
              <a:t>What “Restoring Capacity” Means</a:t>
            </a:r>
            <a:endParaRPr dirty="0"/>
          </a:p>
        </p:txBody>
      </p:sp>
      <p:sp>
        <p:nvSpPr>
          <p:cNvPr id="5" name="Content Placeholder 4">
            <a:extLst>
              <a:ext uri="{FF2B5EF4-FFF2-40B4-BE49-F238E27FC236}">
                <a16:creationId xmlns:a16="http://schemas.microsoft.com/office/drawing/2014/main" id="{914E3D2C-C7C7-8F22-6DED-C6150450434D}"/>
              </a:ext>
            </a:extLst>
          </p:cNvPr>
          <p:cNvSpPr>
            <a:spLocks noGrp="1"/>
          </p:cNvSpPr>
          <p:nvPr>
            <p:ph idx="1"/>
          </p:nvPr>
        </p:nvSpPr>
        <p:spPr>
          <a:xfrm>
            <a:off x="457200" y="2015733"/>
            <a:ext cx="8266176" cy="3891291"/>
          </a:xfrm>
        </p:spPr>
        <p:txBody>
          <a:bodyPr/>
          <a:lstStyle/>
          <a:p>
            <a:pPr marL="0" indent="0" algn="ctr">
              <a:buNone/>
            </a:pPr>
            <a:r>
              <a:rPr lang="en-US" dirty="0"/>
              <a:t>Restoring capacity refers to rebuilding staffing levels, operational support, and internal structure that allow the Town to function </a:t>
            </a:r>
            <a:r>
              <a:rPr lang="en-US" b="1" dirty="0"/>
              <a:t>reliably and sustainably.</a:t>
            </a:r>
          </a:p>
          <a:p>
            <a:pPr marL="0" indent="0" algn="ctr">
              <a:buNone/>
            </a:pPr>
            <a:endParaRPr lang="en-US" b="1" dirty="0"/>
          </a:p>
          <a:p>
            <a:pPr algn="ctr"/>
            <a:r>
              <a:rPr lang="en-US" dirty="0"/>
              <a:t>Two full-time Firefighter/Paramedics (bringing staffing to 9)</a:t>
            </a:r>
          </a:p>
          <a:p>
            <a:pPr algn="ctr"/>
            <a:r>
              <a:rPr lang="en-US" dirty="0"/>
              <a:t>Two full-time Police Officers (bringing staffing to 11)</a:t>
            </a:r>
          </a:p>
          <a:p>
            <a:pPr algn="ctr"/>
            <a:r>
              <a:rPr lang="en-US" dirty="0"/>
              <a:t>Restoration of </a:t>
            </a:r>
            <a:r>
              <a:rPr lang="en-US" b="1" dirty="0"/>
              <a:t>previously eliminated positions</a:t>
            </a:r>
            <a:r>
              <a:rPr lang="en-US" dirty="0"/>
              <a:t> within </a:t>
            </a:r>
            <a:r>
              <a:rPr lang="en-US" b="1" dirty="0"/>
              <a:t>Berkley Public Schools</a:t>
            </a:r>
            <a:br>
              <a:rPr lang="en-US" b="1" dirty="0"/>
            </a:br>
            <a:r>
              <a:rPr lang="en-US" dirty="0"/>
              <a:t>Increased funding for </a:t>
            </a:r>
            <a:r>
              <a:rPr lang="en-US" b="1" dirty="0"/>
              <a:t>materials and operating expenses</a:t>
            </a:r>
            <a:r>
              <a:rPr lang="en-US" dirty="0"/>
              <a:t> in the Highway Department to support core services and infrastructure upkeep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F2CDC-3654-1CBE-B0D4-6157F4E85C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5ADA28A-B525-88E1-135B-95BEBF091C06}"/>
              </a:ext>
            </a:extLst>
          </p:cNvPr>
          <p:cNvSpPr txBox="1"/>
          <p:nvPr/>
        </p:nvSpPr>
        <p:spPr>
          <a:xfrm>
            <a:off x="457200" y="745323"/>
            <a:ext cx="7626383" cy="646331"/>
          </a:xfrm>
          <a:prstGeom prst="rect">
            <a:avLst/>
          </a:prstGeom>
          <a:noFill/>
        </p:spPr>
        <p:txBody>
          <a:bodyPr wrap="none">
            <a:spAutoFit/>
          </a:bodyPr>
          <a:lstStyle/>
          <a:p>
            <a:pPr>
              <a:defRPr sz="3600" b="1">
                <a:solidFill>
                  <a:srgbClr val="19375F"/>
                </a:solidFill>
              </a:defRPr>
            </a:pPr>
            <a:r>
              <a:rPr lang="en-US" sz="3600" b="1" dirty="0"/>
              <a:t>What “Restoring Capacity” Means</a:t>
            </a:r>
            <a:endParaRPr dirty="0"/>
          </a:p>
        </p:txBody>
      </p:sp>
      <p:sp>
        <p:nvSpPr>
          <p:cNvPr id="5" name="Content Placeholder 4">
            <a:extLst>
              <a:ext uri="{FF2B5EF4-FFF2-40B4-BE49-F238E27FC236}">
                <a16:creationId xmlns:a16="http://schemas.microsoft.com/office/drawing/2014/main" id="{5E37730A-0576-D157-BC5E-6B9253C607CC}"/>
              </a:ext>
            </a:extLst>
          </p:cNvPr>
          <p:cNvSpPr>
            <a:spLocks noGrp="1"/>
          </p:cNvSpPr>
          <p:nvPr>
            <p:ph idx="1"/>
          </p:nvPr>
        </p:nvSpPr>
        <p:spPr>
          <a:xfrm>
            <a:off x="457200" y="2015733"/>
            <a:ext cx="8266176" cy="3891291"/>
          </a:xfrm>
        </p:spPr>
        <p:txBody>
          <a:bodyPr/>
          <a:lstStyle/>
          <a:p>
            <a:pPr algn="ctr"/>
            <a:r>
              <a:rPr lang="en-US" dirty="0"/>
              <a:t>Extension of hours for </a:t>
            </a:r>
            <a:r>
              <a:rPr lang="en-US" b="1" dirty="0"/>
              <a:t>critical Town Hall positions</a:t>
            </a:r>
          </a:p>
          <a:p>
            <a:pPr algn="ctr"/>
            <a:r>
              <a:rPr lang="en-US" b="1" dirty="0"/>
              <a:t>Restoration of positions lost to vacancy in General Government</a:t>
            </a:r>
          </a:p>
          <a:p>
            <a:pPr algn="ctr"/>
            <a:endParaRPr lang="en-US" b="1" dirty="0"/>
          </a:p>
          <a:p>
            <a:pPr marL="0" indent="0" algn="ctr">
              <a:buNone/>
            </a:pPr>
            <a:r>
              <a:rPr lang="en-US" b="1" dirty="0"/>
              <a:t>Additional detail and discussion</a:t>
            </a:r>
            <a:r>
              <a:rPr lang="en-US" dirty="0"/>
              <a:t>:</a:t>
            </a:r>
          </a:p>
          <a:p>
            <a:pPr algn="ctr"/>
            <a:r>
              <a:rPr lang="en-US" b="1" dirty="0"/>
              <a:t>SAVE Task Force</a:t>
            </a:r>
            <a:r>
              <a:rPr lang="en-US" dirty="0"/>
              <a:t> public forums</a:t>
            </a:r>
          </a:p>
          <a:p>
            <a:pPr algn="ctr"/>
            <a:r>
              <a:rPr lang="en-US" dirty="0"/>
              <a:t>Upcoming </a:t>
            </a:r>
            <a:r>
              <a:rPr lang="en-US" b="1" dirty="0"/>
              <a:t>Finance Committee</a:t>
            </a:r>
            <a:r>
              <a:rPr lang="en-US" dirty="0"/>
              <a:t> meetings</a:t>
            </a:r>
          </a:p>
          <a:p>
            <a:pPr algn="ctr"/>
            <a:r>
              <a:rPr lang="en-US" dirty="0"/>
              <a:t>Budget Microsite</a:t>
            </a:r>
          </a:p>
          <a:p>
            <a:pPr algn="ctr"/>
            <a:endParaRPr lang="en-US" dirty="0"/>
          </a:p>
        </p:txBody>
      </p:sp>
    </p:spTree>
    <p:extLst>
      <p:ext uri="{BB962C8B-B14F-4D97-AF65-F5344CB8AC3E}">
        <p14:creationId xmlns:p14="http://schemas.microsoft.com/office/powerpoint/2010/main" val="355590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780852"/>
            <a:ext cx="8001934" cy="646331"/>
          </a:xfrm>
          <a:prstGeom prst="rect">
            <a:avLst/>
          </a:prstGeom>
          <a:noFill/>
        </p:spPr>
        <p:txBody>
          <a:bodyPr wrap="none">
            <a:spAutoFit/>
          </a:bodyPr>
          <a:lstStyle/>
          <a:p>
            <a:pPr>
              <a:defRPr sz="3600" b="1">
                <a:solidFill>
                  <a:srgbClr val="19375F"/>
                </a:solidFill>
              </a:defRPr>
            </a:pPr>
            <a:r>
              <a:rPr lang="en-US" sz="3600" b="1" dirty="0"/>
              <a:t>What “Long-Term Stability” Means</a:t>
            </a:r>
            <a:endParaRPr dirty="0"/>
          </a:p>
        </p:txBody>
      </p:sp>
      <p:sp>
        <p:nvSpPr>
          <p:cNvPr id="7" name="Rectangle 1">
            <a:extLst>
              <a:ext uri="{FF2B5EF4-FFF2-40B4-BE49-F238E27FC236}">
                <a16:creationId xmlns:a16="http://schemas.microsoft.com/office/drawing/2014/main" id="{FB6BB8B1-0AD5-FD3D-8990-9FE596B51E34}"/>
              </a:ext>
            </a:extLst>
          </p:cNvPr>
          <p:cNvSpPr>
            <a:spLocks noGrp="1" noChangeArrowheads="1"/>
          </p:cNvSpPr>
          <p:nvPr>
            <p:ph idx="1"/>
          </p:nvPr>
        </p:nvSpPr>
        <p:spPr bwMode="auto">
          <a:xfrm>
            <a:off x="199788" y="2014497"/>
            <a:ext cx="87444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Time to Advocate:</a:t>
            </a:r>
            <a:r>
              <a:rPr kumimoji="0" lang="en-US" altLang="en-US" sz="1800" b="0" i="0" u="none" strike="noStrike" cap="none" normalizeH="0" baseline="0" dirty="0">
                <a:ln>
                  <a:noFill/>
                </a:ln>
                <a:solidFill>
                  <a:schemeClr val="tx1"/>
                </a:solidFill>
                <a:effectLst/>
                <a:latin typeface="Arial" panose="020B0604020202020204" pitchFamily="34" charset="0"/>
              </a:rPr>
              <a:t> Provides the Town with sufficient runway to pursue legislative and administrative changes to address stagnant state aid.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Time to Adjust:</a:t>
            </a:r>
            <a:r>
              <a:rPr kumimoji="0" lang="en-US" altLang="en-US" sz="1800" b="0" i="0" u="none" strike="noStrike" cap="none" normalizeH="0" baseline="0" dirty="0">
                <a:ln>
                  <a:noFill/>
                </a:ln>
                <a:solidFill>
                  <a:schemeClr val="tx1"/>
                </a:solidFill>
                <a:effectLst/>
                <a:latin typeface="Arial" panose="020B0604020202020204" pitchFamily="34" charset="0"/>
              </a:rPr>
              <a:t> Allows for measured, deliberate budget and service decisions rather than annual crisis management.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Time to Plan for Growth:</a:t>
            </a:r>
            <a:r>
              <a:rPr kumimoji="0" lang="en-US" altLang="en-US" sz="1800" b="0" i="0" u="none" strike="noStrike" cap="none" normalizeH="0" baseline="0" dirty="0">
                <a:ln>
                  <a:noFill/>
                </a:ln>
                <a:solidFill>
                  <a:schemeClr val="tx1"/>
                </a:solidFill>
                <a:effectLst/>
                <a:latin typeface="Arial" panose="020B0604020202020204" pitchFamily="34" charset="0"/>
              </a:rPr>
              <a:t> Creates the fiscal space to evaluate and implement growth strategies, </a:t>
            </a:r>
            <a:r>
              <a:rPr kumimoji="0" lang="en-US" altLang="en-US" sz="1800" b="0" i="1" u="none" strike="noStrike" cap="none" normalizeH="0" baseline="0" dirty="0">
                <a:ln>
                  <a:noFill/>
                </a:ln>
                <a:solidFill>
                  <a:schemeClr val="tx1"/>
                </a:solidFill>
                <a:effectLst/>
                <a:latin typeface="Arial" panose="020B0604020202020204" pitchFamily="34" charset="0"/>
              </a:rPr>
              <a:t>if desired by the community</a:t>
            </a:r>
            <a:r>
              <a:rPr kumimoji="0" lang="en-US" altLang="en-US" sz="1800" b="0" i="0" u="none" strike="noStrike" cap="none" normalizeH="0" baseline="0" dirty="0">
                <a:ln>
                  <a:noFill/>
                </a:ln>
                <a:solidFill>
                  <a:schemeClr val="tx1"/>
                </a:solidFill>
                <a:effectLst/>
                <a:latin typeface="Arial" panose="020B0604020202020204" pitchFamily="34" charset="0"/>
              </a:rPr>
              <a:t>, rather than being forced by short-term constraints.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Time to Protect Services:</a:t>
            </a:r>
            <a:r>
              <a:rPr kumimoji="0" lang="en-US" altLang="en-US" sz="1800" b="0" i="0" u="none" strike="noStrike" cap="none" normalizeH="0" baseline="0" dirty="0">
                <a:ln>
                  <a:noFill/>
                </a:ln>
                <a:solidFill>
                  <a:schemeClr val="tx1"/>
                </a:solidFill>
                <a:effectLst/>
                <a:latin typeface="Arial" panose="020B0604020202020204" pitchFamily="34" charset="0"/>
              </a:rPr>
              <a:t> Stabilizes core services while longer-term revenue and cost solutions are pursued.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4320"/>
            <a:ext cx="8961312" cy="646331"/>
          </a:xfrm>
          <a:prstGeom prst="rect">
            <a:avLst/>
          </a:prstGeom>
          <a:noFill/>
        </p:spPr>
        <p:txBody>
          <a:bodyPr wrap="square">
            <a:spAutoFit/>
          </a:bodyPr>
          <a:lstStyle/>
          <a:p>
            <a:pPr>
              <a:defRPr sz="3600" b="1">
                <a:solidFill>
                  <a:srgbClr val="19375F"/>
                </a:solidFill>
              </a:defRPr>
            </a:pPr>
            <a:r>
              <a:rPr lang="en-US" dirty="0"/>
              <a:t>How: </a:t>
            </a:r>
            <a:r>
              <a:rPr sz="3600" b="1" dirty="0">
                <a:solidFill>
                  <a:srgbClr val="19375F"/>
                </a:solidFill>
              </a:rPr>
              <a:t>Tax</a:t>
            </a:r>
            <a:r>
              <a:rPr dirty="0"/>
              <a:t> Base &amp; Split Rate Comparison</a:t>
            </a:r>
          </a:p>
        </p:txBody>
      </p:sp>
      <p:pic>
        <p:nvPicPr>
          <p:cNvPr id="7" name="Picture 6">
            <a:extLst>
              <a:ext uri="{FF2B5EF4-FFF2-40B4-BE49-F238E27FC236}">
                <a16:creationId xmlns:a16="http://schemas.microsoft.com/office/drawing/2014/main" id="{A9DB3AF8-FF26-AA1D-B06C-BD19C29F1D33}"/>
              </a:ext>
            </a:extLst>
          </p:cNvPr>
          <p:cNvPicPr>
            <a:picLocks noChangeAspect="1"/>
          </p:cNvPicPr>
          <p:nvPr/>
        </p:nvPicPr>
        <p:blipFill>
          <a:blip r:embed="rId2"/>
          <a:stretch>
            <a:fillRect/>
          </a:stretch>
        </p:blipFill>
        <p:spPr>
          <a:xfrm>
            <a:off x="457200" y="1005840"/>
            <a:ext cx="8074152" cy="53827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B07-BB96-59FF-836B-FCEEAD908EF0}"/>
              </a:ext>
            </a:extLst>
          </p:cNvPr>
          <p:cNvSpPr>
            <a:spLocks noGrp="1"/>
          </p:cNvSpPr>
          <p:nvPr>
            <p:ph type="title"/>
          </p:nvPr>
        </p:nvSpPr>
        <p:spPr>
          <a:xfrm>
            <a:off x="344979" y="804891"/>
            <a:ext cx="8433261" cy="694726"/>
          </a:xfrm>
        </p:spPr>
        <p:txBody>
          <a:bodyPr/>
          <a:lstStyle/>
          <a:p>
            <a:r>
              <a:rPr lang="en-US" b="1" dirty="0"/>
              <a:t>How: State Aid and Assessments</a:t>
            </a:r>
          </a:p>
        </p:txBody>
      </p:sp>
      <p:graphicFrame>
        <p:nvGraphicFramePr>
          <p:cNvPr id="5" name="Content Placeholder 4">
            <a:extLst>
              <a:ext uri="{FF2B5EF4-FFF2-40B4-BE49-F238E27FC236}">
                <a16:creationId xmlns:a16="http://schemas.microsoft.com/office/drawing/2014/main" id="{BB857A46-4596-769C-E508-E06BDF48DE20}"/>
              </a:ext>
            </a:extLst>
          </p:cNvPr>
          <p:cNvGraphicFramePr>
            <a:graphicFrameLocks noGrp="1"/>
          </p:cNvGraphicFramePr>
          <p:nvPr>
            <p:ph sz="half" idx="1"/>
            <p:extLst>
              <p:ext uri="{D42A27DB-BD31-4B8C-83A1-F6EECF244321}">
                <p14:modId xmlns:p14="http://schemas.microsoft.com/office/powerpoint/2010/main" val="1837716243"/>
              </p:ext>
            </p:extLst>
          </p:nvPr>
        </p:nvGraphicFramePr>
        <p:xfrm>
          <a:off x="344979" y="1790769"/>
          <a:ext cx="8545483" cy="3549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58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3183949" cy="646331"/>
          </a:xfrm>
          <a:prstGeom prst="rect">
            <a:avLst/>
          </a:prstGeom>
          <a:noFill/>
        </p:spPr>
        <p:txBody>
          <a:bodyPr wrap="none">
            <a:spAutoFit/>
          </a:bodyPr>
          <a:lstStyle/>
          <a:p>
            <a:pPr>
              <a:defRPr sz="3600" b="1">
                <a:solidFill>
                  <a:srgbClr val="19375F"/>
                </a:solidFill>
              </a:defRPr>
            </a:pPr>
            <a:r>
              <a:rPr lang="en-US" dirty="0"/>
              <a:t>How: Inflation</a:t>
            </a:r>
            <a:endParaRPr dirty="0"/>
          </a:p>
        </p:txBody>
      </p:sp>
      <p:graphicFrame>
        <p:nvGraphicFramePr>
          <p:cNvPr id="5" name="Chart 4">
            <a:extLst>
              <a:ext uri="{FF2B5EF4-FFF2-40B4-BE49-F238E27FC236}">
                <a16:creationId xmlns:a16="http://schemas.microsoft.com/office/drawing/2014/main" id="{9CDBB7FC-289C-B559-0215-FBCE831D2662}"/>
              </a:ext>
            </a:extLst>
          </p:cNvPr>
          <p:cNvGraphicFramePr>
            <a:graphicFrameLocks/>
          </p:cNvGraphicFramePr>
          <p:nvPr>
            <p:extLst>
              <p:ext uri="{D42A27DB-BD31-4B8C-83A1-F6EECF244321}">
                <p14:modId xmlns:p14="http://schemas.microsoft.com/office/powerpoint/2010/main" val="108716251"/>
              </p:ext>
            </p:extLst>
          </p:nvPr>
        </p:nvGraphicFramePr>
        <p:xfrm>
          <a:off x="457200" y="1207008"/>
          <a:ext cx="8348472" cy="44256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DCAD65-39D6-867B-1E1E-FB19ACCA2668}"/>
              </a:ext>
            </a:extLst>
          </p:cNvPr>
          <p:cNvSpPr>
            <a:spLocks noGrp="1"/>
          </p:cNvSpPr>
          <p:nvPr>
            <p:ph type="title"/>
          </p:nvPr>
        </p:nvSpPr>
        <p:spPr>
          <a:xfrm>
            <a:off x="457200" y="804520"/>
            <a:ext cx="8513063" cy="1049235"/>
          </a:xfrm>
        </p:spPr>
        <p:txBody>
          <a:bodyPr/>
          <a:lstStyle/>
          <a:p>
            <a:r>
              <a:rPr lang="en-US" b="1" dirty="0"/>
              <a:t>How did we get here: Summary</a:t>
            </a:r>
          </a:p>
        </p:txBody>
      </p:sp>
      <p:sp>
        <p:nvSpPr>
          <p:cNvPr id="4" name="Content Placeholder 3">
            <a:extLst>
              <a:ext uri="{FF2B5EF4-FFF2-40B4-BE49-F238E27FC236}">
                <a16:creationId xmlns:a16="http://schemas.microsoft.com/office/drawing/2014/main" id="{616E1D10-ABD1-632C-24F2-1C24B1EB3B1D}"/>
              </a:ext>
            </a:extLst>
          </p:cNvPr>
          <p:cNvSpPr>
            <a:spLocks noGrp="1"/>
          </p:cNvSpPr>
          <p:nvPr>
            <p:ph idx="1"/>
          </p:nvPr>
        </p:nvSpPr>
        <p:spPr>
          <a:xfrm>
            <a:off x="73152" y="2015733"/>
            <a:ext cx="8897111" cy="4037747"/>
          </a:xfrm>
        </p:spPr>
        <p:txBody>
          <a:bodyPr>
            <a:normAutofit fontScale="55000" lnSpcReduction="20000"/>
          </a:bodyPr>
          <a:lstStyle/>
          <a:p>
            <a:pPr marL="0" indent="0">
              <a:buNone/>
            </a:pPr>
            <a:r>
              <a:rPr lang="en-US" sz="2200" b="1" u="sng" dirty="0"/>
              <a:t>Residential Tax Base</a:t>
            </a:r>
          </a:p>
          <a:p>
            <a:r>
              <a:rPr lang="en-US" dirty="0"/>
              <a:t>Berkley is among the </a:t>
            </a:r>
            <a:r>
              <a:rPr lang="en-US" b="1" dirty="0"/>
              <a:t>top 10% of municipalities statewide</a:t>
            </a:r>
            <a:r>
              <a:rPr lang="en-US" dirty="0"/>
              <a:t> in residential and open-space valuation as a share of total assessed value.</a:t>
            </a:r>
          </a:p>
          <a:p>
            <a:r>
              <a:rPr lang="en-US" dirty="0"/>
              <a:t>In practical terms, Berkley is dominated by single-family residential development, leaving </a:t>
            </a:r>
            <a:r>
              <a:rPr lang="en-US" b="1" dirty="0"/>
              <a:t>homeowners responsible for nearly the entire local tax burden</a:t>
            </a:r>
            <a:r>
              <a:rPr lang="en-US" dirty="0"/>
              <a:t>.</a:t>
            </a:r>
          </a:p>
          <a:p>
            <a:pPr marL="0" indent="0">
              <a:buNone/>
            </a:pPr>
            <a:r>
              <a:rPr lang="en-US" sz="2200" b="1" u="sng" dirty="0"/>
              <a:t>State Aid Trends</a:t>
            </a:r>
          </a:p>
          <a:p>
            <a:r>
              <a:rPr lang="en-US" dirty="0"/>
              <a:t>State aid growth has been </a:t>
            </a:r>
            <a:r>
              <a:rPr lang="en-US" b="1" dirty="0"/>
              <a:t>modest and insufficient</a:t>
            </a:r>
            <a:r>
              <a:rPr lang="en-US" dirty="0"/>
              <a:t> to keep pace with service costs.</a:t>
            </a:r>
          </a:p>
          <a:p>
            <a:r>
              <a:rPr lang="en-US" dirty="0"/>
              <a:t>Over the past </a:t>
            </a:r>
            <a:r>
              <a:rPr lang="en-US" i="1" dirty="0"/>
              <a:t>five years</a:t>
            </a:r>
            <a:r>
              <a:rPr lang="en-US" dirty="0"/>
              <a:t>, Unrestricted General Government Aid has increased by approximately </a:t>
            </a:r>
            <a:r>
              <a:rPr lang="en-US" b="1" dirty="0"/>
              <a:t>$70,000</a:t>
            </a:r>
            <a:r>
              <a:rPr lang="en-US" dirty="0"/>
              <a:t>, while Chapter 70 education aid has increased by approximately </a:t>
            </a:r>
            <a:r>
              <a:rPr lang="en-US" b="1" dirty="0"/>
              <a:t>$300,000</a:t>
            </a:r>
            <a:r>
              <a:rPr lang="en-US" dirty="0"/>
              <a:t>.</a:t>
            </a:r>
          </a:p>
          <a:p>
            <a:r>
              <a:rPr lang="en-US" dirty="0"/>
              <a:t>This level of growth is inadequate to sustain local services and has </a:t>
            </a:r>
            <a:r>
              <a:rPr lang="en-US" b="1" dirty="0"/>
              <a:t>increased reliance on the property tax levy and local receipts</a:t>
            </a:r>
            <a:r>
              <a:rPr lang="en-US" dirty="0"/>
              <a:t>.</a:t>
            </a:r>
          </a:p>
          <a:p>
            <a:pPr marL="0" indent="0">
              <a:buNone/>
            </a:pPr>
            <a:r>
              <a:rPr lang="en-US" sz="2200" b="1" u="sng" dirty="0"/>
              <a:t>Inflation and Cost Pressures</a:t>
            </a:r>
          </a:p>
          <a:p>
            <a:r>
              <a:rPr lang="en-US" dirty="0"/>
              <a:t>Inflation since calendar year 2020 has significantly outpaced historical norms.</a:t>
            </a:r>
          </a:p>
          <a:p>
            <a:r>
              <a:rPr lang="en-US" dirty="0"/>
              <a:t>While inflation has moderated, it remains </a:t>
            </a:r>
            <a:r>
              <a:rPr lang="en-US" b="1" dirty="0"/>
              <a:t>above the pre-COVID baseline of sub-2%</a:t>
            </a:r>
            <a:r>
              <a:rPr lang="en-US" dirty="0"/>
              <a:t>, and labor market dynamics have structurally changed.</a:t>
            </a:r>
          </a:p>
          <a:p>
            <a:r>
              <a:rPr lang="en-US" dirty="0"/>
              <a:t>Persistent </a:t>
            </a:r>
            <a:r>
              <a:rPr lang="en-US" b="1" dirty="0"/>
              <a:t>3%+ cost growth</a:t>
            </a:r>
            <a:r>
              <a:rPr lang="en-US" dirty="0"/>
              <a:t>, combined with the </a:t>
            </a:r>
            <a:r>
              <a:rPr lang="en-US" b="1" dirty="0"/>
              <a:t>2.5% annual levy limit</a:t>
            </a:r>
            <a:r>
              <a:rPr lang="en-US" dirty="0"/>
              <a:t>, continues to create structural pressure on the Town’s finances.</a:t>
            </a:r>
          </a:p>
          <a:p>
            <a:endParaRPr lang="en-US" dirty="0"/>
          </a:p>
        </p:txBody>
      </p:sp>
    </p:spTree>
    <p:extLst>
      <p:ext uri="{BB962C8B-B14F-4D97-AF65-F5344CB8AC3E}">
        <p14:creationId xmlns:p14="http://schemas.microsoft.com/office/powerpoint/2010/main" val="264343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28CB4-1048-C7CB-59C4-A45D0BC90F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913797-9544-EACC-9C25-24B04DCAE070}"/>
              </a:ext>
            </a:extLst>
          </p:cNvPr>
          <p:cNvSpPr>
            <a:spLocks noGrp="1"/>
          </p:cNvSpPr>
          <p:nvPr>
            <p:ph type="title"/>
          </p:nvPr>
        </p:nvSpPr>
        <p:spPr>
          <a:xfrm>
            <a:off x="235974" y="804890"/>
            <a:ext cx="8780205" cy="1059305"/>
          </a:xfrm>
        </p:spPr>
        <p:txBody>
          <a:bodyPr/>
          <a:lstStyle/>
          <a:p>
            <a:r>
              <a:rPr lang="en-US" b="1" dirty="0"/>
              <a:t>Addressing the Structural Deficit: </a:t>
            </a:r>
            <a:r>
              <a:rPr lang="en-US" b="1" i="1" dirty="0"/>
              <a:t>Two Paths Forward</a:t>
            </a:r>
          </a:p>
        </p:txBody>
      </p:sp>
      <p:sp>
        <p:nvSpPr>
          <p:cNvPr id="2" name="Content Placeholder 1">
            <a:extLst>
              <a:ext uri="{FF2B5EF4-FFF2-40B4-BE49-F238E27FC236}">
                <a16:creationId xmlns:a16="http://schemas.microsoft.com/office/drawing/2014/main" id="{F33C8208-AD25-3793-5C10-6695F099B99A}"/>
              </a:ext>
            </a:extLst>
          </p:cNvPr>
          <p:cNvSpPr>
            <a:spLocks noGrp="1"/>
          </p:cNvSpPr>
          <p:nvPr>
            <p:ph sz="half" idx="2"/>
          </p:nvPr>
        </p:nvSpPr>
        <p:spPr>
          <a:xfrm>
            <a:off x="4889181" y="2013936"/>
            <a:ext cx="4126999" cy="3437559"/>
          </a:xfrm>
        </p:spPr>
        <p:txBody>
          <a:bodyPr>
            <a:normAutofit/>
          </a:bodyPr>
          <a:lstStyle/>
          <a:p>
            <a:pPr marL="0" indent="0">
              <a:buNone/>
            </a:pPr>
            <a:r>
              <a:rPr lang="en-US" dirty="0"/>
              <a:t>“The annual budget presented at town meeting should be balanced, meaning estimated expenditures are no greater than projected recurring revenues. Recurring revenue is total revenue less capital and debt exclusions and any other specific non-recurring revenue items (e.g., free cash, stabilization).” July 2025 FMR</a:t>
            </a:r>
          </a:p>
        </p:txBody>
      </p:sp>
      <p:graphicFrame>
        <p:nvGraphicFramePr>
          <p:cNvPr id="11" name="Content Placeholder 10">
            <a:extLst>
              <a:ext uri="{FF2B5EF4-FFF2-40B4-BE49-F238E27FC236}">
                <a16:creationId xmlns:a16="http://schemas.microsoft.com/office/drawing/2014/main" id="{ED50BE34-A186-5E84-0383-1228C512F026}"/>
              </a:ext>
            </a:extLst>
          </p:cNvPr>
          <p:cNvGraphicFramePr>
            <a:graphicFrameLocks noGrp="1"/>
          </p:cNvGraphicFramePr>
          <p:nvPr>
            <p:ph sz="half" idx="1"/>
            <p:extLst>
              <p:ext uri="{D42A27DB-BD31-4B8C-83A1-F6EECF244321}">
                <p14:modId xmlns:p14="http://schemas.microsoft.com/office/powerpoint/2010/main" val="1358605144"/>
              </p:ext>
            </p:extLst>
          </p:nvPr>
        </p:nvGraphicFramePr>
        <p:xfrm>
          <a:off x="236538" y="2014558"/>
          <a:ext cx="4332287" cy="3436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874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731520"/>
          </a:xfrm>
          <a:prstGeom prst="rect">
            <a:avLst/>
          </a:prstGeom>
          <a:noFill/>
        </p:spPr>
        <p:txBody>
          <a:bodyPr wrap="none">
            <a:spAutoFit/>
          </a:bodyPr>
          <a:lstStyle/>
          <a:p>
            <a:pPr>
              <a:defRPr sz="3600" b="1">
                <a:solidFill>
                  <a:srgbClr val="19375F"/>
                </a:solidFill>
              </a:defRPr>
            </a:pPr>
            <a:r>
              <a:t>Tax Impact by Home Value</a:t>
            </a:r>
          </a:p>
        </p:txBody>
      </p:sp>
      <p:pic>
        <p:nvPicPr>
          <p:cNvPr id="3" name="Picture 2" descr="new_slide2.png"/>
          <p:cNvPicPr>
            <a:picLocks noChangeAspect="1"/>
          </p:cNvPicPr>
          <p:nvPr/>
        </p:nvPicPr>
        <p:blipFill>
          <a:blip r:embed="rId2"/>
          <a:stretch>
            <a:fillRect/>
          </a:stretch>
        </p:blipFill>
        <p:spPr>
          <a:xfrm>
            <a:off x="457200" y="1188720"/>
            <a:ext cx="8229600" cy="40663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82B5-FBDF-D6B4-7F1F-1FB3D93D8F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EADEAC-D19C-A0AF-87C8-856B051289BE}"/>
              </a:ext>
            </a:extLst>
          </p:cNvPr>
          <p:cNvSpPr>
            <a:spLocks noGrp="1"/>
          </p:cNvSpPr>
          <p:nvPr>
            <p:ph type="title"/>
          </p:nvPr>
        </p:nvSpPr>
        <p:spPr>
          <a:xfrm>
            <a:off x="235974" y="804890"/>
            <a:ext cx="8780205" cy="1059305"/>
          </a:xfrm>
        </p:spPr>
        <p:txBody>
          <a:bodyPr/>
          <a:lstStyle/>
          <a:p>
            <a:r>
              <a:rPr lang="en-US" b="1" dirty="0"/>
              <a:t>Addressing the Structural Deficit: </a:t>
            </a:r>
            <a:r>
              <a:rPr lang="en-US" b="1" i="1" dirty="0"/>
              <a:t>Two Paths Forward</a:t>
            </a:r>
          </a:p>
        </p:txBody>
      </p:sp>
      <p:sp>
        <p:nvSpPr>
          <p:cNvPr id="2" name="Content Placeholder 1">
            <a:extLst>
              <a:ext uri="{FF2B5EF4-FFF2-40B4-BE49-F238E27FC236}">
                <a16:creationId xmlns:a16="http://schemas.microsoft.com/office/drawing/2014/main" id="{2789787C-C5AE-0F51-CB82-012412437077}"/>
              </a:ext>
            </a:extLst>
          </p:cNvPr>
          <p:cNvSpPr>
            <a:spLocks noGrp="1"/>
          </p:cNvSpPr>
          <p:nvPr>
            <p:ph sz="half" idx="2"/>
          </p:nvPr>
        </p:nvSpPr>
        <p:spPr>
          <a:xfrm>
            <a:off x="4889181" y="2013936"/>
            <a:ext cx="4126999" cy="3437559"/>
          </a:xfrm>
        </p:spPr>
        <p:txBody>
          <a:bodyPr>
            <a:normAutofit fontScale="77500" lnSpcReduction="20000"/>
          </a:bodyPr>
          <a:lstStyle/>
          <a:p>
            <a:pPr marL="0" indent="0">
              <a:buNone/>
            </a:pPr>
            <a:r>
              <a:rPr lang="en-US" b="1" u="sng" dirty="0"/>
              <a:t>Path Two: Needs Budget</a:t>
            </a:r>
          </a:p>
          <a:p>
            <a:r>
              <a:rPr lang="en-US" b="1" dirty="0"/>
              <a:t>Balanced through investment</a:t>
            </a:r>
            <a:endParaRPr lang="en-US" dirty="0"/>
          </a:p>
          <a:p>
            <a:r>
              <a:rPr lang="en-US" dirty="0"/>
              <a:t>Invests in departments to:</a:t>
            </a:r>
          </a:p>
          <a:p>
            <a:pPr lvl="1"/>
            <a:r>
              <a:rPr lang="en-US" dirty="0"/>
              <a:t>Restore lost capacity</a:t>
            </a:r>
          </a:p>
          <a:p>
            <a:pPr lvl="1"/>
            <a:r>
              <a:rPr lang="en-US" dirty="0"/>
              <a:t>Deliver demonstrable service improvements</a:t>
            </a:r>
          </a:p>
          <a:p>
            <a:r>
              <a:rPr lang="en-US" dirty="0"/>
              <a:t>Enhances:</a:t>
            </a:r>
          </a:p>
          <a:p>
            <a:pPr lvl="1"/>
            <a:r>
              <a:rPr lang="en-US" dirty="0"/>
              <a:t>Public safety, operations, and administrative support</a:t>
            </a:r>
          </a:p>
          <a:p>
            <a:pPr lvl="1"/>
            <a:r>
              <a:rPr lang="en-US" dirty="0"/>
              <a:t>Reliability, response times, and resilience</a:t>
            </a:r>
          </a:p>
          <a:p>
            <a:r>
              <a:rPr lang="en-US" dirty="0"/>
              <a:t>Requires </a:t>
            </a:r>
            <a:r>
              <a:rPr lang="en-US" b="1" dirty="0"/>
              <a:t>new recurring revenue</a:t>
            </a:r>
            <a:r>
              <a:rPr lang="en-US" dirty="0"/>
              <a:t> to achieve structural balance</a:t>
            </a:r>
          </a:p>
          <a:p>
            <a:pPr marL="0" indent="0">
              <a:buNone/>
            </a:pPr>
            <a:endParaRPr lang="en-US" dirty="0"/>
          </a:p>
        </p:txBody>
      </p:sp>
      <p:sp>
        <p:nvSpPr>
          <p:cNvPr id="5" name="Content Placeholder 4">
            <a:extLst>
              <a:ext uri="{FF2B5EF4-FFF2-40B4-BE49-F238E27FC236}">
                <a16:creationId xmlns:a16="http://schemas.microsoft.com/office/drawing/2014/main" id="{BF64B756-C539-7E55-8292-682846C9672D}"/>
              </a:ext>
            </a:extLst>
          </p:cNvPr>
          <p:cNvSpPr>
            <a:spLocks noGrp="1"/>
          </p:cNvSpPr>
          <p:nvPr>
            <p:ph sz="half" idx="1"/>
          </p:nvPr>
        </p:nvSpPr>
        <p:spPr>
          <a:xfrm>
            <a:off x="442362" y="2013935"/>
            <a:ext cx="4126999" cy="3669109"/>
          </a:xfrm>
        </p:spPr>
        <p:txBody>
          <a:bodyPr>
            <a:normAutofit fontScale="77500" lnSpcReduction="20000"/>
          </a:bodyPr>
          <a:lstStyle/>
          <a:p>
            <a:pPr marL="0" indent="0">
              <a:buNone/>
            </a:pPr>
            <a:r>
              <a:rPr lang="en-US" b="1" u="sng" dirty="0"/>
              <a:t>Path One: Guidelines Budget</a:t>
            </a:r>
          </a:p>
          <a:p>
            <a:r>
              <a:rPr lang="en-US" b="1" dirty="0"/>
              <a:t>Balanced through reductions</a:t>
            </a:r>
            <a:endParaRPr lang="en-US" dirty="0"/>
          </a:p>
          <a:p>
            <a:r>
              <a:rPr lang="en-US" dirty="0"/>
              <a:t>Achieves a structurally balanced budget through </a:t>
            </a:r>
            <a:r>
              <a:rPr lang="en-US" b="1" dirty="0"/>
              <a:t>~6% cuts</a:t>
            </a:r>
            <a:endParaRPr lang="en-US" dirty="0"/>
          </a:p>
          <a:p>
            <a:r>
              <a:rPr lang="en-US" dirty="0"/>
              <a:t>Reductions applied </a:t>
            </a:r>
            <a:r>
              <a:rPr lang="en-US" b="1" dirty="0"/>
              <a:t>across departments</a:t>
            </a:r>
            <a:endParaRPr lang="en-US" dirty="0"/>
          </a:p>
          <a:p>
            <a:r>
              <a:rPr lang="en-US" dirty="0"/>
              <a:t>Results in:</a:t>
            </a:r>
          </a:p>
          <a:p>
            <a:pPr lvl="1"/>
            <a:r>
              <a:rPr lang="en-US" dirty="0"/>
              <a:t>Service level reductions</a:t>
            </a:r>
          </a:p>
          <a:p>
            <a:pPr lvl="1"/>
            <a:r>
              <a:rPr lang="en-US" dirty="0"/>
              <a:t>Deferred capacity and responsiveness</a:t>
            </a:r>
          </a:p>
          <a:p>
            <a:pPr lvl="1"/>
            <a:r>
              <a:rPr lang="en-US" dirty="0"/>
              <a:t>Focus on maintaining only core operations</a:t>
            </a:r>
          </a:p>
          <a:p>
            <a:endParaRPr lang="en-US" dirty="0"/>
          </a:p>
        </p:txBody>
      </p:sp>
    </p:spTree>
    <p:extLst>
      <p:ext uri="{BB962C8B-B14F-4D97-AF65-F5344CB8AC3E}">
        <p14:creationId xmlns:p14="http://schemas.microsoft.com/office/powerpoint/2010/main" val="247737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70D2-90FC-F477-C6A3-4352718783A2}"/>
              </a:ext>
            </a:extLst>
          </p:cNvPr>
          <p:cNvSpPr>
            <a:spLocks noGrp="1"/>
          </p:cNvSpPr>
          <p:nvPr>
            <p:ph type="title"/>
          </p:nvPr>
        </p:nvSpPr>
        <p:spPr>
          <a:xfrm>
            <a:off x="432619" y="804890"/>
            <a:ext cx="8170607" cy="1059305"/>
          </a:xfrm>
        </p:spPr>
        <p:txBody>
          <a:bodyPr/>
          <a:lstStyle/>
          <a:p>
            <a:r>
              <a:rPr lang="en-US" dirty="0"/>
              <a:t>Berkley Public Schools</a:t>
            </a:r>
          </a:p>
        </p:txBody>
      </p:sp>
      <p:sp>
        <p:nvSpPr>
          <p:cNvPr id="3" name="Content Placeholder 2">
            <a:extLst>
              <a:ext uri="{FF2B5EF4-FFF2-40B4-BE49-F238E27FC236}">
                <a16:creationId xmlns:a16="http://schemas.microsoft.com/office/drawing/2014/main" id="{0105EF4E-B64D-B0BA-6CBB-B080ABED0673}"/>
              </a:ext>
            </a:extLst>
          </p:cNvPr>
          <p:cNvSpPr>
            <a:spLocks noGrp="1"/>
          </p:cNvSpPr>
          <p:nvPr>
            <p:ph sz="half" idx="1"/>
          </p:nvPr>
        </p:nvSpPr>
        <p:spPr>
          <a:xfrm>
            <a:off x="432620" y="2013935"/>
            <a:ext cx="4136742" cy="3796929"/>
          </a:xfrm>
        </p:spPr>
        <p:txBody>
          <a:bodyPr>
            <a:normAutofit fontScale="25000" lnSpcReduction="20000"/>
          </a:bodyPr>
          <a:lstStyle/>
          <a:p>
            <a:pPr marL="0" indent="0">
              <a:buNone/>
            </a:pPr>
            <a:r>
              <a:rPr lang="en-US" sz="5600" b="1" u="sng" dirty="0"/>
              <a:t>Guidelines Budget</a:t>
            </a:r>
          </a:p>
          <a:p>
            <a:pPr marL="0" indent="0">
              <a:buNone/>
            </a:pPr>
            <a:r>
              <a:rPr lang="en-US" sz="5600" b="1" dirty="0"/>
              <a:t>$8,629,200</a:t>
            </a:r>
            <a:br>
              <a:rPr lang="en-US" sz="5600" dirty="0"/>
            </a:br>
            <a:r>
              <a:rPr lang="en-US" sz="5600" i="1" dirty="0"/>
              <a:t>General operations (excluding Collaboratives &amp; Transportation)</a:t>
            </a:r>
            <a:endParaRPr lang="en-US" sz="5600" dirty="0"/>
          </a:p>
          <a:p>
            <a:r>
              <a:rPr lang="en-US" sz="5600" dirty="0"/>
              <a:t>Requires </a:t>
            </a:r>
            <a:r>
              <a:rPr lang="en-US" sz="5600" b="1" dirty="0"/>
              <a:t>significant reductions</a:t>
            </a:r>
            <a:endParaRPr lang="en-US" sz="5600" dirty="0"/>
          </a:p>
          <a:p>
            <a:r>
              <a:rPr lang="en-US" sz="5600" dirty="0"/>
              <a:t>Estimated loss of </a:t>
            </a:r>
            <a:r>
              <a:rPr lang="en-US" sz="5600" b="1" dirty="0"/>
              <a:t>10+ staff positions</a:t>
            </a:r>
            <a:endParaRPr lang="en-US" sz="5600" dirty="0"/>
          </a:p>
          <a:p>
            <a:r>
              <a:rPr lang="en-US" sz="5600" dirty="0"/>
              <a:t>Programmatic and service-level impacts across the district (Class size increases)</a:t>
            </a:r>
          </a:p>
          <a:p>
            <a:r>
              <a:rPr lang="en-US" sz="5600" dirty="0"/>
              <a:t>Focuses on maintaining minimum operations within existing revenues</a:t>
            </a:r>
          </a:p>
          <a:p>
            <a:r>
              <a:rPr lang="en-US" sz="5600" i="1" dirty="0"/>
              <a:t>Outcome:</a:t>
            </a:r>
            <a:r>
              <a:rPr lang="en-US" sz="5600" dirty="0"/>
              <a:t> Structural balance achieved through </a:t>
            </a:r>
            <a:r>
              <a:rPr lang="en-US" sz="5600" b="1" dirty="0"/>
              <a:t>staffing and service reductions</a:t>
            </a:r>
            <a:r>
              <a:rPr lang="en-US" sz="5600" dirty="0"/>
              <a:t>.</a:t>
            </a:r>
          </a:p>
          <a:p>
            <a:endParaRPr lang="en-US" dirty="0"/>
          </a:p>
        </p:txBody>
      </p:sp>
      <p:sp>
        <p:nvSpPr>
          <p:cNvPr id="4" name="Content Placeholder 3">
            <a:extLst>
              <a:ext uri="{FF2B5EF4-FFF2-40B4-BE49-F238E27FC236}">
                <a16:creationId xmlns:a16="http://schemas.microsoft.com/office/drawing/2014/main" id="{5DDA7496-35FE-D100-9B50-F3286ABE766F}"/>
              </a:ext>
            </a:extLst>
          </p:cNvPr>
          <p:cNvSpPr>
            <a:spLocks noGrp="1"/>
          </p:cNvSpPr>
          <p:nvPr>
            <p:ph sz="half" idx="2"/>
          </p:nvPr>
        </p:nvSpPr>
        <p:spPr>
          <a:xfrm>
            <a:off x="4889182" y="2013936"/>
            <a:ext cx="3822198" cy="3796929"/>
          </a:xfrm>
        </p:spPr>
        <p:txBody>
          <a:bodyPr>
            <a:normAutofit fontScale="25000" lnSpcReduction="20000"/>
          </a:bodyPr>
          <a:lstStyle/>
          <a:p>
            <a:pPr marL="0" indent="0">
              <a:buNone/>
            </a:pPr>
            <a:r>
              <a:rPr lang="en-US" sz="5600" b="1" u="sng" dirty="0"/>
              <a:t>Needs Budget</a:t>
            </a:r>
          </a:p>
          <a:p>
            <a:pPr marL="0" indent="0">
              <a:buNone/>
            </a:pPr>
            <a:r>
              <a:rPr lang="en-US" sz="5600" b="1" dirty="0"/>
              <a:t>$10,606,484</a:t>
            </a:r>
            <a:br>
              <a:rPr lang="en-US" sz="5600" dirty="0"/>
            </a:br>
            <a:r>
              <a:rPr lang="en-US" sz="5600" i="1" dirty="0"/>
              <a:t>General operations</a:t>
            </a:r>
            <a:endParaRPr lang="en-US" sz="5600" dirty="0"/>
          </a:p>
          <a:p>
            <a:r>
              <a:rPr lang="en-US" sz="5600" b="1" dirty="0"/>
              <a:t>Restores 7 of 13 lost positions; </a:t>
            </a:r>
            <a:r>
              <a:rPr lang="en-US" sz="5600" dirty="0"/>
              <a:t>Grade 1 teacher, BMS Art </a:t>
            </a:r>
            <a:r>
              <a:rPr lang="en-US" sz="5600"/>
              <a:t>teacher and Special </a:t>
            </a:r>
            <a:r>
              <a:rPr lang="en-US" sz="5600" dirty="0"/>
              <a:t>Education teacher</a:t>
            </a:r>
          </a:p>
          <a:p>
            <a:r>
              <a:rPr lang="en-US" sz="5600" b="1" dirty="0"/>
              <a:t>Does not restore ESSER-funded positions</a:t>
            </a:r>
            <a:endParaRPr lang="en-US" sz="5600" dirty="0"/>
          </a:p>
          <a:p>
            <a:r>
              <a:rPr lang="en-US" sz="5600" dirty="0"/>
              <a:t>Allows schools to operate at sustainable service levels</a:t>
            </a:r>
          </a:p>
          <a:p>
            <a:pPr marL="0" indent="0">
              <a:buNone/>
            </a:pPr>
            <a:r>
              <a:rPr lang="en-US" sz="5600" b="1" u="sng" dirty="0"/>
              <a:t>Direct year-one investment:</a:t>
            </a:r>
            <a:endParaRPr lang="en-US" sz="5600" u="sng" dirty="0"/>
          </a:p>
          <a:p>
            <a:pPr marL="0" indent="0">
              <a:buNone/>
            </a:pPr>
            <a:r>
              <a:rPr lang="en-US" sz="5600" b="1" dirty="0"/>
              <a:t>    $1,977,284</a:t>
            </a:r>
          </a:p>
          <a:p>
            <a:r>
              <a:rPr lang="en-US" sz="5600" i="1" dirty="0"/>
              <a:t>Outcome:</a:t>
            </a:r>
            <a:r>
              <a:rPr lang="en-US" sz="5600" dirty="0"/>
              <a:t> Structural balance achieved through </a:t>
            </a:r>
            <a:r>
              <a:rPr lang="en-US" sz="5600" b="1" dirty="0"/>
              <a:t>investment in educational capacity</a:t>
            </a:r>
            <a:r>
              <a:rPr lang="en-US" sz="5600" dirty="0"/>
              <a:t>.</a:t>
            </a:r>
          </a:p>
          <a:p>
            <a:endParaRPr lang="en-US" dirty="0"/>
          </a:p>
        </p:txBody>
      </p:sp>
      <p:cxnSp>
        <p:nvCxnSpPr>
          <p:cNvPr id="6" name="Straight Connector 5">
            <a:extLst>
              <a:ext uri="{FF2B5EF4-FFF2-40B4-BE49-F238E27FC236}">
                <a16:creationId xmlns:a16="http://schemas.microsoft.com/office/drawing/2014/main" id="{7093F650-2BE5-1D10-CFDC-254E6E70575D}"/>
              </a:ext>
            </a:extLst>
          </p:cNvPr>
          <p:cNvCxnSpPr>
            <a:cxnSpLocks/>
          </p:cNvCxnSpPr>
          <p:nvPr/>
        </p:nvCxnSpPr>
        <p:spPr>
          <a:xfrm>
            <a:off x="4699819" y="1864195"/>
            <a:ext cx="0" cy="39466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85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A46F-AA8E-F4DE-89F9-4790B6D5B86B}"/>
              </a:ext>
            </a:extLst>
          </p:cNvPr>
          <p:cNvSpPr>
            <a:spLocks noGrp="1"/>
          </p:cNvSpPr>
          <p:nvPr>
            <p:ph type="title"/>
          </p:nvPr>
        </p:nvSpPr>
        <p:spPr>
          <a:xfrm>
            <a:off x="540775" y="804890"/>
            <a:ext cx="8278760" cy="1059305"/>
          </a:xfrm>
        </p:spPr>
        <p:txBody>
          <a:bodyPr/>
          <a:lstStyle/>
          <a:p>
            <a:r>
              <a:rPr lang="en-US" dirty="0"/>
              <a:t>Berkley Police Department/Communications</a:t>
            </a:r>
          </a:p>
        </p:txBody>
      </p:sp>
      <p:sp>
        <p:nvSpPr>
          <p:cNvPr id="3" name="Content Placeholder 2">
            <a:extLst>
              <a:ext uri="{FF2B5EF4-FFF2-40B4-BE49-F238E27FC236}">
                <a16:creationId xmlns:a16="http://schemas.microsoft.com/office/drawing/2014/main" id="{0EC5D06F-9121-8018-0AA6-B1F489FA709D}"/>
              </a:ext>
            </a:extLst>
          </p:cNvPr>
          <p:cNvSpPr>
            <a:spLocks noGrp="1"/>
          </p:cNvSpPr>
          <p:nvPr>
            <p:ph sz="half" idx="1"/>
          </p:nvPr>
        </p:nvSpPr>
        <p:spPr>
          <a:xfrm>
            <a:off x="540776" y="2013936"/>
            <a:ext cx="4028586" cy="3437560"/>
          </a:xfrm>
        </p:spPr>
        <p:txBody>
          <a:bodyPr>
            <a:normAutofit fontScale="77500" lnSpcReduction="20000"/>
          </a:bodyPr>
          <a:lstStyle/>
          <a:p>
            <a:pPr marL="0" indent="0">
              <a:buNone/>
            </a:pPr>
            <a:r>
              <a:rPr lang="en-US" b="1" u="sng" dirty="0"/>
              <a:t>Guidelines Budget</a:t>
            </a:r>
          </a:p>
          <a:p>
            <a:pPr marL="0" indent="0">
              <a:buNone/>
            </a:pPr>
            <a:r>
              <a:rPr lang="en-US" b="1" dirty="0"/>
              <a:t>$1,895,943</a:t>
            </a:r>
            <a:endParaRPr lang="en-US" dirty="0"/>
          </a:p>
          <a:p>
            <a:r>
              <a:rPr lang="en-US" dirty="0"/>
              <a:t>Maintains minimum operational coverage; two patrolman per shift</a:t>
            </a:r>
          </a:p>
          <a:p>
            <a:r>
              <a:rPr lang="en-US" dirty="0"/>
              <a:t>Limited flexibility for staffing, training, and supervision; no specialized officers on duty</a:t>
            </a:r>
          </a:p>
          <a:p>
            <a:r>
              <a:rPr lang="en-US" dirty="0"/>
              <a:t>Continued strain on patrol coverage and communications support; </a:t>
            </a:r>
          </a:p>
          <a:p>
            <a:r>
              <a:rPr lang="en-US" dirty="0"/>
              <a:t>Focused on baseline service delivery only</a:t>
            </a:r>
          </a:p>
          <a:p>
            <a:pPr marL="0" indent="0">
              <a:buNone/>
            </a:pPr>
            <a:endParaRPr lang="en-US" dirty="0"/>
          </a:p>
        </p:txBody>
      </p:sp>
      <p:sp>
        <p:nvSpPr>
          <p:cNvPr id="4" name="Content Placeholder 3">
            <a:extLst>
              <a:ext uri="{FF2B5EF4-FFF2-40B4-BE49-F238E27FC236}">
                <a16:creationId xmlns:a16="http://schemas.microsoft.com/office/drawing/2014/main" id="{BB1C80FF-0BD0-D6C8-2FAF-541865AD3ED1}"/>
              </a:ext>
            </a:extLst>
          </p:cNvPr>
          <p:cNvSpPr>
            <a:spLocks noGrp="1"/>
          </p:cNvSpPr>
          <p:nvPr>
            <p:ph sz="half" idx="2"/>
          </p:nvPr>
        </p:nvSpPr>
        <p:spPr>
          <a:xfrm>
            <a:off x="4889182" y="2013936"/>
            <a:ext cx="3782870" cy="3437559"/>
          </a:xfrm>
        </p:spPr>
        <p:txBody>
          <a:bodyPr>
            <a:normAutofit fontScale="77500" lnSpcReduction="20000"/>
          </a:bodyPr>
          <a:lstStyle/>
          <a:p>
            <a:pPr marL="0" indent="0">
              <a:buNone/>
            </a:pPr>
            <a:r>
              <a:rPr lang="en-US" b="1" u="sng" dirty="0"/>
              <a:t>Needs-Based Budget</a:t>
            </a:r>
          </a:p>
          <a:p>
            <a:pPr marL="0" indent="0">
              <a:buNone/>
            </a:pPr>
            <a:r>
              <a:rPr lang="en-US" b="1" dirty="0"/>
              <a:t>$2,301,519</a:t>
            </a:r>
            <a:endParaRPr lang="en-US" dirty="0"/>
          </a:p>
          <a:p>
            <a:r>
              <a:rPr lang="en-US" dirty="0"/>
              <a:t>Supports two additional patrolman (11)</a:t>
            </a:r>
          </a:p>
          <a:p>
            <a:r>
              <a:rPr lang="en-US" dirty="0"/>
              <a:t>Strengthens communications reliability and coverage</a:t>
            </a:r>
          </a:p>
          <a:p>
            <a:r>
              <a:rPr lang="en-US" dirty="0"/>
              <a:t>Improves response capacity </a:t>
            </a:r>
          </a:p>
          <a:p>
            <a:r>
              <a:rPr lang="en-US" dirty="0"/>
              <a:t>Addresses known operational pressures without expansion beyond core needs</a:t>
            </a:r>
          </a:p>
          <a:p>
            <a:pPr marL="0" indent="0">
              <a:buNone/>
            </a:pPr>
            <a:r>
              <a:rPr lang="en-US" b="1" dirty="0"/>
              <a:t>Direct year-one investment:</a:t>
            </a:r>
            <a:endParaRPr lang="en-US" dirty="0"/>
          </a:p>
          <a:p>
            <a:pPr marL="0" indent="0">
              <a:buNone/>
            </a:pPr>
            <a:r>
              <a:rPr lang="en-US" b="1" dirty="0"/>
              <a:t>  $405,576</a:t>
            </a:r>
          </a:p>
          <a:p>
            <a:pPr marL="0" indent="0">
              <a:buNone/>
            </a:pPr>
            <a:endParaRPr lang="en-US" dirty="0"/>
          </a:p>
        </p:txBody>
      </p:sp>
      <p:cxnSp>
        <p:nvCxnSpPr>
          <p:cNvPr id="6" name="Straight Connector 5">
            <a:extLst>
              <a:ext uri="{FF2B5EF4-FFF2-40B4-BE49-F238E27FC236}">
                <a16:creationId xmlns:a16="http://schemas.microsoft.com/office/drawing/2014/main" id="{4DFBFEB4-DD5A-EDA9-BBC3-2FCC9BDD724F}"/>
              </a:ext>
            </a:extLst>
          </p:cNvPr>
          <p:cNvCxnSpPr>
            <a:cxnSpLocks/>
            <a:stCxn id="2" idx="2"/>
          </p:cNvCxnSpPr>
          <p:nvPr/>
        </p:nvCxnSpPr>
        <p:spPr>
          <a:xfrm>
            <a:off x="4680155" y="1864195"/>
            <a:ext cx="9832" cy="37598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00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7632-44BC-C190-492F-F34DB53E3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E7373-57C3-B64A-BA72-A94FFAB1F870}"/>
              </a:ext>
            </a:extLst>
          </p:cNvPr>
          <p:cNvSpPr>
            <a:spLocks noGrp="1"/>
          </p:cNvSpPr>
          <p:nvPr>
            <p:ph type="title"/>
          </p:nvPr>
        </p:nvSpPr>
        <p:spPr>
          <a:xfrm>
            <a:off x="491613" y="804890"/>
            <a:ext cx="8170606" cy="1059305"/>
          </a:xfrm>
        </p:spPr>
        <p:txBody>
          <a:bodyPr/>
          <a:lstStyle/>
          <a:p>
            <a:r>
              <a:rPr lang="en-US" dirty="0"/>
              <a:t>Berkley Fire/Rescue</a:t>
            </a:r>
          </a:p>
        </p:txBody>
      </p:sp>
      <p:sp>
        <p:nvSpPr>
          <p:cNvPr id="3" name="Content Placeholder 2">
            <a:extLst>
              <a:ext uri="{FF2B5EF4-FFF2-40B4-BE49-F238E27FC236}">
                <a16:creationId xmlns:a16="http://schemas.microsoft.com/office/drawing/2014/main" id="{04B0A8D5-79C4-A4FE-9549-80F96AFC82BC}"/>
              </a:ext>
            </a:extLst>
          </p:cNvPr>
          <p:cNvSpPr>
            <a:spLocks noGrp="1"/>
          </p:cNvSpPr>
          <p:nvPr>
            <p:ph sz="half" idx="1"/>
          </p:nvPr>
        </p:nvSpPr>
        <p:spPr>
          <a:xfrm>
            <a:off x="491614" y="2013936"/>
            <a:ext cx="4077748" cy="3437560"/>
          </a:xfrm>
        </p:spPr>
        <p:txBody>
          <a:bodyPr>
            <a:normAutofit fontScale="70000" lnSpcReduction="20000"/>
          </a:bodyPr>
          <a:lstStyle/>
          <a:p>
            <a:pPr marL="0" indent="0">
              <a:buNone/>
            </a:pPr>
            <a:r>
              <a:rPr lang="en-US" b="1" u="sng" dirty="0"/>
              <a:t>Guidelines Budget</a:t>
            </a:r>
          </a:p>
          <a:p>
            <a:pPr marL="0" indent="0">
              <a:buNone/>
            </a:pPr>
            <a:r>
              <a:rPr lang="en-US" b="1" dirty="0"/>
              <a:t>$1,061,476</a:t>
            </a:r>
            <a:endParaRPr lang="en-US" dirty="0"/>
          </a:p>
          <a:p>
            <a:r>
              <a:rPr lang="en-US" dirty="0"/>
              <a:t>Requires continued reliance on overtime and call staffing</a:t>
            </a:r>
          </a:p>
          <a:p>
            <a:r>
              <a:rPr lang="en-US" dirty="0"/>
              <a:t>Limited staffing flexibility for peak demand and simultaneous calls</a:t>
            </a:r>
          </a:p>
          <a:p>
            <a:r>
              <a:rPr lang="en-US" dirty="0"/>
              <a:t>Increased operational strain on existing personnel</a:t>
            </a:r>
          </a:p>
          <a:p>
            <a:r>
              <a:rPr lang="en-US" dirty="0"/>
              <a:t>Reduction of overnight call shifts</a:t>
            </a:r>
          </a:p>
          <a:p>
            <a:endParaRPr lang="en-US" dirty="0"/>
          </a:p>
        </p:txBody>
      </p:sp>
      <p:sp>
        <p:nvSpPr>
          <p:cNvPr id="4" name="Content Placeholder 3">
            <a:extLst>
              <a:ext uri="{FF2B5EF4-FFF2-40B4-BE49-F238E27FC236}">
                <a16:creationId xmlns:a16="http://schemas.microsoft.com/office/drawing/2014/main" id="{E04F8DEE-D958-995E-F4BD-FC68C48C7EB7}"/>
              </a:ext>
            </a:extLst>
          </p:cNvPr>
          <p:cNvSpPr>
            <a:spLocks noGrp="1"/>
          </p:cNvSpPr>
          <p:nvPr>
            <p:ph sz="half" idx="2"/>
          </p:nvPr>
        </p:nvSpPr>
        <p:spPr>
          <a:xfrm>
            <a:off x="4889181" y="2013936"/>
            <a:ext cx="3773037" cy="3437559"/>
          </a:xfrm>
        </p:spPr>
        <p:txBody>
          <a:bodyPr>
            <a:normAutofit fontScale="70000" lnSpcReduction="20000"/>
          </a:bodyPr>
          <a:lstStyle/>
          <a:p>
            <a:pPr marL="0" indent="0">
              <a:buNone/>
            </a:pPr>
            <a:r>
              <a:rPr lang="en-US" b="1" u="sng" dirty="0"/>
              <a:t>Needs-Based Budget</a:t>
            </a:r>
          </a:p>
          <a:p>
            <a:pPr marL="0" indent="0">
              <a:buNone/>
            </a:pPr>
            <a:r>
              <a:rPr lang="en-US" b="1" dirty="0"/>
              <a:t>$1,495,042</a:t>
            </a:r>
            <a:endParaRPr lang="en-US" dirty="0"/>
          </a:p>
          <a:p>
            <a:r>
              <a:rPr lang="en-US" dirty="0"/>
              <a:t>Supports additional firefighter/paramedics (2)</a:t>
            </a:r>
          </a:p>
          <a:p>
            <a:r>
              <a:rPr lang="en-US" dirty="0"/>
              <a:t>Improves coverage, response reliability, and resilience</a:t>
            </a:r>
          </a:p>
          <a:p>
            <a:r>
              <a:rPr lang="en-US" dirty="0"/>
              <a:t>Reduces dependency on overtime as a structural solution</a:t>
            </a:r>
          </a:p>
          <a:p>
            <a:r>
              <a:rPr lang="en-US" dirty="0"/>
              <a:t>Enhances ability to respond to concurrent incidents and medical demand</a:t>
            </a:r>
          </a:p>
          <a:p>
            <a:pPr marL="0" indent="0">
              <a:buNone/>
            </a:pPr>
            <a:r>
              <a:rPr lang="en-US" b="1" dirty="0"/>
              <a:t>Direct year-one investment:</a:t>
            </a:r>
            <a:endParaRPr lang="en-US" dirty="0"/>
          </a:p>
          <a:p>
            <a:r>
              <a:rPr lang="en-US" b="1" dirty="0"/>
              <a:t>$433,566</a:t>
            </a:r>
          </a:p>
          <a:p>
            <a:endParaRPr lang="en-US" dirty="0"/>
          </a:p>
        </p:txBody>
      </p:sp>
    </p:spTree>
    <p:extLst>
      <p:ext uri="{BB962C8B-B14F-4D97-AF65-F5344CB8AC3E}">
        <p14:creationId xmlns:p14="http://schemas.microsoft.com/office/powerpoint/2010/main" val="1945101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A9CC-9FF2-6265-FD21-DA956994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EB7AB-D0B3-4FAA-C90A-9AC17DD2D2C3}"/>
              </a:ext>
            </a:extLst>
          </p:cNvPr>
          <p:cNvSpPr>
            <a:spLocks noGrp="1"/>
          </p:cNvSpPr>
          <p:nvPr>
            <p:ph type="title"/>
          </p:nvPr>
        </p:nvSpPr>
        <p:spPr/>
        <p:txBody>
          <a:bodyPr/>
          <a:lstStyle/>
          <a:p>
            <a:r>
              <a:rPr lang="en-US" dirty="0"/>
              <a:t>Berkley Highway Department</a:t>
            </a:r>
          </a:p>
        </p:txBody>
      </p:sp>
      <p:sp>
        <p:nvSpPr>
          <p:cNvPr id="3" name="Content Placeholder 2">
            <a:extLst>
              <a:ext uri="{FF2B5EF4-FFF2-40B4-BE49-F238E27FC236}">
                <a16:creationId xmlns:a16="http://schemas.microsoft.com/office/drawing/2014/main" id="{AB101744-47CA-1C2A-18D7-B2F4B4E1705C}"/>
              </a:ext>
            </a:extLst>
          </p:cNvPr>
          <p:cNvSpPr>
            <a:spLocks noGrp="1"/>
          </p:cNvSpPr>
          <p:nvPr>
            <p:ph sz="half" idx="1"/>
          </p:nvPr>
        </p:nvSpPr>
        <p:spPr>
          <a:xfrm>
            <a:off x="353568" y="2013936"/>
            <a:ext cx="4215793" cy="3437560"/>
          </a:xfrm>
        </p:spPr>
        <p:txBody>
          <a:bodyPr>
            <a:normAutofit fontScale="70000" lnSpcReduction="20000"/>
          </a:bodyPr>
          <a:lstStyle/>
          <a:p>
            <a:pPr marL="0" indent="0">
              <a:buNone/>
            </a:pPr>
            <a:r>
              <a:rPr lang="en-US" b="1" dirty="0"/>
              <a:t>Guidelines Budget</a:t>
            </a:r>
          </a:p>
          <a:p>
            <a:pPr marL="0" indent="0">
              <a:buNone/>
            </a:pPr>
            <a:r>
              <a:rPr lang="en-US" b="1" dirty="0"/>
              <a:t>$1,012,078</a:t>
            </a:r>
            <a:endParaRPr lang="en-US" dirty="0"/>
          </a:p>
          <a:p>
            <a:r>
              <a:rPr lang="en-US" dirty="0"/>
              <a:t>Elimination of </a:t>
            </a:r>
            <a:r>
              <a:rPr lang="en-US" b="1" dirty="0"/>
              <a:t>part-time staffing for the transfer station</a:t>
            </a:r>
          </a:p>
          <a:p>
            <a:r>
              <a:rPr lang="en-US" b="1" dirty="0"/>
              <a:t>Elimination of two full-time staff - eight (8) reduced to six (6)</a:t>
            </a:r>
            <a:endParaRPr lang="en-US" dirty="0"/>
          </a:p>
          <a:p>
            <a:r>
              <a:rPr lang="en-US" b="1" dirty="0"/>
              <a:t>Transfer Station closed on Saturdays</a:t>
            </a:r>
            <a:endParaRPr lang="en-US" dirty="0"/>
          </a:p>
          <a:p>
            <a:r>
              <a:rPr lang="en-US" dirty="0"/>
              <a:t>Reduced flexibility for:</a:t>
            </a:r>
          </a:p>
          <a:p>
            <a:pPr lvl="1"/>
            <a:r>
              <a:rPr lang="en-US" dirty="0"/>
              <a:t>Road maintenance</a:t>
            </a:r>
          </a:p>
          <a:p>
            <a:pPr lvl="1"/>
            <a:r>
              <a:rPr lang="en-US" dirty="0"/>
              <a:t>Seasonal work</a:t>
            </a:r>
          </a:p>
          <a:p>
            <a:pPr lvl="1"/>
            <a:r>
              <a:rPr lang="en-US" dirty="0"/>
              <a:t>Equipment support</a:t>
            </a:r>
          </a:p>
          <a:p>
            <a:endParaRPr lang="en-US" dirty="0"/>
          </a:p>
        </p:txBody>
      </p:sp>
      <p:sp>
        <p:nvSpPr>
          <p:cNvPr id="4" name="Content Placeholder 3">
            <a:extLst>
              <a:ext uri="{FF2B5EF4-FFF2-40B4-BE49-F238E27FC236}">
                <a16:creationId xmlns:a16="http://schemas.microsoft.com/office/drawing/2014/main" id="{AFCEDBAD-15FE-350D-A470-4B0CEEB017C1}"/>
              </a:ext>
            </a:extLst>
          </p:cNvPr>
          <p:cNvSpPr>
            <a:spLocks noGrp="1"/>
          </p:cNvSpPr>
          <p:nvPr>
            <p:ph sz="half" idx="2"/>
          </p:nvPr>
        </p:nvSpPr>
        <p:spPr>
          <a:xfrm>
            <a:off x="4889182" y="2013936"/>
            <a:ext cx="3901250" cy="3437559"/>
          </a:xfrm>
        </p:spPr>
        <p:txBody>
          <a:bodyPr>
            <a:normAutofit fontScale="70000" lnSpcReduction="20000"/>
          </a:bodyPr>
          <a:lstStyle/>
          <a:p>
            <a:pPr marL="0" indent="0">
              <a:buNone/>
            </a:pPr>
            <a:r>
              <a:rPr lang="en-US" b="1" dirty="0"/>
              <a:t>Needs-Based Budget</a:t>
            </a:r>
          </a:p>
          <a:p>
            <a:pPr marL="0" indent="0">
              <a:buNone/>
            </a:pPr>
            <a:r>
              <a:rPr lang="en-US" b="1" dirty="0"/>
              <a:t>$1,159,930</a:t>
            </a:r>
            <a:endParaRPr lang="en-US" dirty="0"/>
          </a:p>
          <a:p>
            <a:r>
              <a:rPr lang="en-US" dirty="0"/>
              <a:t>Retains part-time staffing capacity, retention </a:t>
            </a:r>
          </a:p>
          <a:p>
            <a:r>
              <a:rPr lang="en-US" dirty="0"/>
              <a:t>Maintains </a:t>
            </a:r>
            <a:r>
              <a:rPr lang="en-US" b="1" dirty="0"/>
              <a:t>Saturday Transfer Station operations</a:t>
            </a:r>
            <a:endParaRPr lang="en-US" dirty="0"/>
          </a:p>
          <a:p>
            <a:r>
              <a:rPr lang="en-US" dirty="0"/>
              <a:t>Supports road materials purchases previously reduced</a:t>
            </a:r>
          </a:p>
          <a:p>
            <a:r>
              <a:rPr lang="en-US" dirty="0"/>
              <a:t>Improves reliability of core public works services</a:t>
            </a:r>
          </a:p>
          <a:p>
            <a:pPr marL="0" indent="0">
              <a:buNone/>
            </a:pPr>
            <a:r>
              <a:rPr lang="en-US" b="1" dirty="0"/>
              <a:t>Direct year-one investment:</a:t>
            </a:r>
            <a:endParaRPr lang="en-US" dirty="0"/>
          </a:p>
          <a:p>
            <a:r>
              <a:rPr lang="en-US" b="1" dirty="0"/>
              <a:t>$147,852</a:t>
            </a:r>
          </a:p>
          <a:p>
            <a:endParaRPr lang="en-US" dirty="0"/>
          </a:p>
        </p:txBody>
      </p:sp>
    </p:spTree>
    <p:extLst>
      <p:ext uri="{BB962C8B-B14F-4D97-AF65-F5344CB8AC3E}">
        <p14:creationId xmlns:p14="http://schemas.microsoft.com/office/powerpoint/2010/main" val="2666477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B47B-627C-2556-B826-A9A97D18C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41ACF-3803-4F46-69DE-4AD9190B1265}"/>
              </a:ext>
            </a:extLst>
          </p:cNvPr>
          <p:cNvSpPr>
            <a:spLocks noGrp="1"/>
          </p:cNvSpPr>
          <p:nvPr>
            <p:ph type="title"/>
          </p:nvPr>
        </p:nvSpPr>
        <p:spPr>
          <a:xfrm>
            <a:off x="524256" y="804890"/>
            <a:ext cx="8168639" cy="1059305"/>
          </a:xfrm>
        </p:spPr>
        <p:txBody>
          <a:bodyPr/>
          <a:lstStyle/>
          <a:p>
            <a:r>
              <a:rPr lang="en-US" dirty="0"/>
              <a:t>Berkley Town Hall (General Government)</a:t>
            </a:r>
          </a:p>
        </p:txBody>
      </p:sp>
      <p:sp>
        <p:nvSpPr>
          <p:cNvPr id="3" name="Content Placeholder 2">
            <a:extLst>
              <a:ext uri="{FF2B5EF4-FFF2-40B4-BE49-F238E27FC236}">
                <a16:creationId xmlns:a16="http://schemas.microsoft.com/office/drawing/2014/main" id="{4EF6AEF9-CF4C-68F0-BE89-B7957C9CDF4F}"/>
              </a:ext>
            </a:extLst>
          </p:cNvPr>
          <p:cNvSpPr>
            <a:spLocks noGrp="1"/>
          </p:cNvSpPr>
          <p:nvPr>
            <p:ph sz="half" idx="1"/>
          </p:nvPr>
        </p:nvSpPr>
        <p:spPr>
          <a:xfrm>
            <a:off x="524256" y="2013936"/>
            <a:ext cx="4045105" cy="3437560"/>
          </a:xfrm>
        </p:spPr>
        <p:txBody>
          <a:bodyPr>
            <a:normAutofit fontScale="77500" lnSpcReduction="20000"/>
          </a:bodyPr>
          <a:lstStyle/>
          <a:p>
            <a:pPr marL="0" indent="0">
              <a:buNone/>
            </a:pPr>
            <a:r>
              <a:rPr lang="en-US" b="1" dirty="0"/>
              <a:t>Guidelines Budget</a:t>
            </a:r>
          </a:p>
          <a:p>
            <a:pPr marL="0" indent="0">
              <a:buNone/>
            </a:pPr>
            <a:r>
              <a:rPr lang="en-US" b="1" dirty="0"/>
              <a:t>$886,515</a:t>
            </a:r>
            <a:endParaRPr lang="en-US" dirty="0"/>
          </a:p>
          <a:p>
            <a:r>
              <a:rPr lang="en-US" dirty="0"/>
              <a:t>Reduced staffing (two part-time employees)</a:t>
            </a:r>
          </a:p>
          <a:p>
            <a:r>
              <a:rPr lang="en-US" dirty="0"/>
              <a:t>Limited ability to:</a:t>
            </a:r>
          </a:p>
          <a:p>
            <a:pPr lvl="1"/>
            <a:r>
              <a:rPr lang="en-US" dirty="0"/>
              <a:t>Support boards and committees</a:t>
            </a:r>
          </a:p>
          <a:p>
            <a:pPr lvl="1"/>
            <a:r>
              <a:rPr lang="en-US" dirty="0"/>
              <a:t>Maintain financial controls and internal systems</a:t>
            </a:r>
          </a:p>
          <a:p>
            <a:pPr lvl="1"/>
            <a:r>
              <a:rPr lang="en-US" dirty="0"/>
              <a:t>Respond to resident service demands timely</a:t>
            </a:r>
          </a:p>
          <a:p>
            <a:r>
              <a:rPr lang="en-US" dirty="0"/>
              <a:t>Focused on compliance and transaction processing</a:t>
            </a:r>
          </a:p>
          <a:p>
            <a:endParaRPr lang="en-US" dirty="0"/>
          </a:p>
        </p:txBody>
      </p:sp>
      <p:sp>
        <p:nvSpPr>
          <p:cNvPr id="4" name="Content Placeholder 3">
            <a:extLst>
              <a:ext uri="{FF2B5EF4-FFF2-40B4-BE49-F238E27FC236}">
                <a16:creationId xmlns:a16="http://schemas.microsoft.com/office/drawing/2014/main" id="{86530206-7627-9BA8-BA8A-BC6AB9B9CEB4}"/>
              </a:ext>
            </a:extLst>
          </p:cNvPr>
          <p:cNvSpPr>
            <a:spLocks noGrp="1"/>
          </p:cNvSpPr>
          <p:nvPr>
            <p:ph sz="half" idx="2"/>
          </p:nvPr>
        </p:nvSpPr>
        <p:spPr>
          <a:xfrm>
            <a:off x="4889181" y="2013936"/>
            <a:ext cx="3803713" cy="3437559"/>
          </a:xfrm>
        </p:spPr>
        <p:txBody>
          <a:bodyPr>
            <a:normAutofit fontScale="77500" lnSpcReduction="20000"/>
          </a:bodyPr>
          <a:lstStyle/>
          <a:p>
            <a:pPr marL="0" indent="0">
              <a:buNone/>
            </a:pPr>
            <a:r>
              <a:rPr lang="en-US" b="1" dirty="0"/>
              <a:t>Needs-Based Budget</a:t>
            </a:r>
          </a:p>
          <a:p>
            <a:pPr marL="0" indent="0">
              <a:buNone/>
            </a:pPr>
            <a:r>
              <a:rPr lang="en-US" b="1" dirty="0"/>
              <a:t>$1,033,610</a:t>
            </a:r>
            <a:endParaRPr lang="en-US" dirty="0"/>
          </a:p>
          <a:p>
            <a:r>
              <a:rPr lang="en-US" dirty="0"/>
              <a:t>Restores staffing (supports two 32 hour positions)</a:t>
            </a:r>
          </a:p>
          <a:p>
            <a:r>
              <a:rPr lang="en-US" dirty="0"/>
              <a:t>Strengthens finance team, support staffing</a:t>
            </a:r>
          </a:p>
          <a:p>
            <a:r>
              <a:rPr lang="en-US" dirty="0"/>
              <a:t>Improves responsiveness to residents, boards, and departments</a:t>
            </a:r>
          </a:p>
          <a:p>
            <a:pPr marL="0" indent="0">
              <a:buNone/>
            </a:pPr>
            <a:r>
              <a:rPr lang="en-US" b="1" dirty="0"/>
              <a:t>Direct year-one investment:</a:t>
            </a:r>
            <a:endParaRPr lang="en-US" dirty="0"/>
          </a:p>
          <a:p>
            <a:pPr marL="0" indent="0">
              <a:buNone/>
            </a:pPr>
            <a:r>
              <a:rPr lang="en-US" b="1" dirty="0"/>
              <a:t>$147,095</a:t>
            </a:r>
          </a:p>
          <a:p>
            <a:endParaRPr lang="en-US" dirty="0"/>
          </a:p>
        </p:txBody>
      </p:sp>
    </p:spTree>
    <p:extLst>
      <p:ext uri="{BB962C8B-B14F-4D97-AF65-F5344CB8AC3E}">
        <p14:creationId xmlns:p14="http://schemas.microsoft.com/office/powerpoint/2010/main" val="615024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3E4F-E342-97AF-C1D0-E9812527C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2C53E-C6A8-A2B1-BF8F-49F7347E4E99}"/>
              </a:ext>
            </a:extLst>
          </p:cNvPr>
          <p:cNvSpPr>
            <a:spLocks noGrp="1"/>
          </p:cNvSpPr>
          <p:nvPr>
            <p:ph type="title"/>
          </p:nvPr>
        </p:nvSpPr>
        <p:spPr/>
        <p:txBody>
          <a:bodyPr/>
          <a:lstStyle/>
          <a:p>
            <a:r>
              <a:rPr lang="en-US" dirty="0"/>
              <a:t>Year-One Investment by Department</a:t>
            </a:r>
          </a:p>
        </p:txBody>
      </p:sp>
      <p:graphicFrame>
        <p:nvGraphicFramePr>
          <p:cNvPr id="12" name="Content Placeholder 11">
            <a:extLst>
              <a:ext uri="{FF2B5EF4-FFF2-40B4-BE49-F238E27FC236}">
                <a16:creationId xmlns:a16="http://schemas.microsoft.com/office/drawing/2014/main" id="{535919CD-9DDD-B0A7-8549-69C11640B2EE}"/>
              </a:ext>
            </a:extLst>
          </p:cNvPr>
          <p:cNvGraphicFramePr>
            <a:graphicFrameLocks noGrp="1"/>
          </p:cNvGraphicFramePr>
          <p:nvPr>
            <p:ph idx="1"/>
            <p:extLst>
              <p:ext uri="{D42A27DB-BD31-4B8C-83A1-F6EECF244321}">
                <p14:modId xmlns:p14="http://schemas.microsoft.com/office/powerpoint/2010/main" val="2840467621"/>
              </p:ext>
            </p:extLst>
          </p:nvPr>
        </p:nvGraphicFramePr>
        <p:xfrm>
          <a:off x="488156" y="2016125"/>
          <a:ext cx="8167687" cy="3893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330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001C5-6914-9768-6A3B-F3E2B59FA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2A901-5D56-2F4B-B5BB-1739E329CB0D}"/>
              </a:ext>
            </a:extLst>
          </p:cNvPr>
          <p:cNvSpPr>
            <a:spLocks noGrp="1"/>
          </p:cNvSpPr>
          <p:nvPr>
            <p:ph type="title"/>
          </p:nvPr>
        </p:nvSpPr>
        <p:spPr>
          <a:xfrm>
            <a:off x="353961" y="804520"/>
            <a:ext cx="8445910" cy="1049235"/>
          </a:xfrm>
        </p:spPr>
        <p:txBody>
          <a:bodyPr/>
          <a:lstStyle/>
          <a:p>
            <a:r>
              <a:rPr lang="en-US" dirty="0"/>
              <a:t>Long-Term Stability</a:t>
            </a:r>
          </a:p>
        </p:txBody>
      </p:sp>
      <p:sp>
        <p:nvSpPr>
          <p:cNvPr id="4" name="Content Placeholder 3">
            <a:extLst>
              <a:ext uri="{FF2B5EF4-FFF2-40B4-BE49-F238E27FC236}">
                <a16:creationId xmlns:a16="http://schemas.microsoft.com/office/drawing/2014/main" id="{4F366954-0B4A-4C7B-5150-2FEFB4F1CB34}"/>
              </a:ext>
            </a:extLst>
          </p:cNvPr>
          <p:cNvSpPr>
            <a:spLocks noGrp="1"/>
          </p:cNvSpPr>
          <p:nvPr>
            <p:ph idx="1"/>
          </p:nvPr>
        </p:nvSpPr>
        <p:spPr>
          <a:xfrm>
            <a:off x="353961" y="2015733"/>
            <a:ext cx="8445910" cy="3450613"/>
          </a:xfrm>
        </p:spPr>
        <p:txBody>
          <a:bodyPr>
            <a:normAutofit lnSpcReduction="10000"/>
          </a:bodyPr>
          <a:lstStyle/>
          <a:p>
            <a:pPr marL="0" indent="0" algn="ctr">
              <a:buNone/>
            </a:pPr>
            <a:r>
              <a:rPr lang="en-US" b="1" u="sng" dirty="0"/>
              <a:t>From Investment to Stability</a:t>
            </a:r>
          </a:p>
          <a:p>
            <a:pPr marL="0" indent="0" algn="ctr">
              <a:buNone/>
            </a:pPr>
            <a:r>
              <a:rPr lang="en-US" b="1" dirty="0"/>
              <a:t>FY2027 Override Amount</a:t>
            </a:r>
            <a:br>
              <a:rPr lang="en-US" dirty="0"/>
            </a:br>
            <a:r>
              <a:rPr lang="en-US" b="1" dirty="0"/>
              <a:t>$4,874,558</a:t>
            </a:r>
            <a:endParaRPr lang="en-US" dirty="0"/>
          </a:p>
          <a:p>
            <a:pPr marL="0" indent="0" algn="ctr">
              <a:buNone/>
            </a:pPr>
            <a:r>
              <a:rPr lang="en-US" b="1" dirty="0"/>
              <a:t>Less: Year-One Departmental Investment</a:t>
            </a:r>
            <a:br>
              <a:rPr lang="en-US" dirty="0"/>
            </a:br>
            <a:r>
              <a:rPr lang="en-US" b="1" dirty="0"/>
              <a:t>($3,111,373)</a:t>
            </a:r>
          </a:p>
          <a:p>
            <a:pPr marL="0" indent="0" algn="ctr">
              <a:buNone/>
            </a:pPr>
            <a:r>
              <a:rPr lang="en-US" b="1" dirty="0"/>
              <a:t>FY2027 Surplus</a:t>
            </a:r>
          </a:p>
          <a:p>
            <a:pPr marL="0" indent="0" algn="ctr">
              <a:buNone/>
            </a:pPr>
            <a:r>
              <a:rPr lang="en-US" b="1"/>
              <a:t>$1,7</a:t>
            </a:r>
            <a:r>
              <a:rPr lang="en-US" b="1" dirty="0"/>
              <a:t>6</a:t>
            </a:r>
            <a:r>
              <a:rPr lang="en-US" b="1"/>
              <a:t>3,185</a:t>
            </a:r>
            <a:endParaRPr lang="en-US" b="1" dirty="0"/>
          </a:p>
          <a:p>
            <a:pPr marL="0" indent="0" algn="ctr">
              <a:buNone/>
            </a:pPr>
            <a:r>
              <a:rPr lang="en-US" i="1" dirty="0"/>
              <a:t>Deposited to Override Stabilization Fund</a:t>
            </a:r>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1690531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68D20-2787-FF2F-52ED-91D457C41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1DA2C-9A2B-A2CF-C175-203A7C0C56D9}"/>
              </a:ext>
            </a:extLst>
          </p:cNvPr>
          <p:cNvSpPr>
            <a:spLocks noGrp="1"/>
          </p:cNvSpPr>
          <p:nvPr>
            <p:ph type="title"/>
          </p:nvPr>
        </p:nvSpPr>
        <p:spPr>
          <a:xfrm>
            <a:off x="471949" y="804520"/>
            <a:ext cx="7542886" cy="1049235"/>
          </a:xfrm>
        </p:spPr>
        <p:txBody>
          <a:bodyPr/>
          <a:lstStyle/>
          <a:p>
            <a:r>
              <a:rPr lang="en-US" dirty="0"/>
              <a:t>Long-Term Stability</a:t>
            </a:r>
          </a:p>
        </p:txBody>
      </p:sp>
      <p:sp>
        <p:nvSpPr>
          <p:cNvPr id="4" name="Content Placeholder 3">
            <a:extLst>
              <a:ext uri="{FF2B5EF4-FFF2-40B4-BE49-F238E27FC236}">
                <a16:creationId xmlns:a16="http://schemas.microsoft.com/office/drawing/2014/main" id="{B84CCC66-5794-0C2D-5E58-1A61FBAC093E}"/>
              </a:ext>
            </a:extLst>
          </p:cNvPr>
          <p:cNvSpPr>
            <a:spLocks noGrp="1"/>
          </p:cNvSpPr>
          <p:nvPr>
            <p:ph idx="1"/>
          </p:nvPr>
        </p:nvSpPr>
        <p:spPr>
          <a:xfrm>
            <a:off x="353961" y="2015733"/>
            <a:ext cx="8445910" cy="3450613"/>
          </a:xfrm>
        </p:spPr>
        <p:txBody>
          <a:bodyPr>
            <a:normAutofit fontScale="92500" lnSpcReduction="20000"/>
          </a:bodyPr>
          <a:lstStyle/>
          <a:p>
            <a:pPr marL="0" indent="0">
              <a:buNone/>
            </a:pPr>
            <a:r>
              <a:rPr lang="en-US" b="1" dirty="0"/>
              <a:t>How the Stabilization Fund Is Used</a:t>
            </a:r>
          </a:p>
          <a:p>
            <a:pPr marL="0" indent="0">
              <a:buNone/>
            </a:pPr>
            <a:r>
              <a:rPr lang="en-US" dirty="0"/>
              <a:t>Supports </a:t>
            </a:r>
            <a:r>
              <a:rPr lang="en-US" b="1" dirty="0"/>
              <a:t>continued departmental needs</a:t>
            </a:r>
            <a:r>
              <a:rPr lang="en-US" dirty="0"/>
              <a:t> over a five-year horizon</a:t>
            </a:r>
          </a:p>
          <a:p>
            <a:pPr marL="0" indent="0">
              <a:buNone/>
            </a:pPr>
            <a:r>
              <a:rPr lang="en-US" dirty="0"/>
              <a:t>Absorbs known cost pressures, including:</a:t>
            </a:r>
          </a:p>
          <a:p>
            <a:pPr lvl="1"/>
            <a:r>
              <a:rPr lang="en-US" dirty="0"/>
              <a:t>Health insurance and pension increases</a:t>
            </a:r>
          </a:p>
          <a:p>
            <a:pPr lvl="1"/>
            <a:r>
              <a:rPr lang="en-US" dirty="0"/>
              <a:t>Regional school district assessment growth</a:t>
            </a:r>
          </a:p>
          <a:p>
            <a:pPr lvl="1"/>
            <a:r>
              <a:rPr lang="en-US" dirty="0"/>
              <a:t>Inflationary operating costs</a:t>
            </a:r>
          </a:p>
          <a:p>
            <a:pPr marL="0" indent="0">
              <a:buNone/>
            </a:pPr>
            <a:r>
              <a:rPr lang="en-US" dirty="0"/>
              <a:t>Built using </a:t>
            </a:r>
            <a:r>
              <a:rPr lang="en-US" b="1" dirty="0"/>
              <a:t>conservative assumptions</a:t>
            </a:r>
            <a:r>
              <a:rPr lang="en-US" dirty="0"/>
              <a:t> for:</a:t>
            </a:r>
          </a:p>
          <a:p>
            <a:pPr lvl="1"/>
            <a:r>
              <a:rPr lang="en-US" dirty="0"/>
              <a:t>Proposition 2½ levy growth</a:t>
            </a:r>
          </a:p>
          <a:p>
            <a:pPr lvl="1"/>
            <a:r>
              <a:rPr lang="en-US" dirty="0"/>
              <a:t>Local receipts</a:t>
            </a:r>
          </a:p>
          <a:p>
            <a:pPr lvl="1"/>
            <a:r>
              <a:rPr lang="en-US" dirty="0"/>
              <a:t>State aid increases</a:t>
            </a:r>
          </a:p>
          <a:p>
            <a:pPr marL="0" indent="0" algn="ctr">
              <a:buNone/>
            </a:pPr>
            <a:endParaRPr lang="en-US" dirty="0"/>
          </a:p>
          <a:p>
            <a:endParaRPr lang="en-US" dirty="0"/>
          </a:p>
        </p:txBody>
      </p:sp>
    </p:spTree>
    <p:extLst>
      <p:ext uri="{BB962C8B-B14F-4D97-AF65-F5344CB8AC3E}">
        <p14:creationId xmlns:p14="http://schemas.microsoft.com/office/powerpoint/2010/main" val="422883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7F9F7-289D-EBF1-6252-A3F110729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0B100-2A92-D1FA-64BA-F9ED61E908A5}"/>
              </a:ext>
            </a:extLst>
          </p:cNvPr>
          <p:cNvSpPr>
            <a:spLocks noGrp="1"/>
          </p:cNvSpPr>
          <p:nvPr>
            <p:ph type="title"/>
          </p:nvPr>
        </p:nvSpPr>
        <p:spPr>
          <a:xfrm>
            <a:off x="471949" y="804520"/>
            <a:ext cx="7542886" cy="1049235"/>
          </a:xfrm>
        </p:spPr>
        <p:txBody>
          <a:bodyPr/>
          <a:lstStyle/>
          <a:p>
            <a:r>
              <a:rPr lang="en-US" dirty="0"/>
              <a:t>Questions &amp; Discussion</a:t>
            </a:r>
          </a:p>
        </p:txBody>
      </p:sp>
      <p:sp>
        <p:nvSpPr>
          <p:cNvPr id="4" name="Content Placeholder 3">
            <a:extLst>
              <a:ext uri="{FF2B5EF4-FFF2-40B4-BE49-F238E27FC236}">
                <a16:creationId xmlns:a16="http://schemas.microsoft.com/office/drawing/2014/main" id="{73147CE3-6833-CC42-83A7-64D8BE3B04AA}"/>
              </a:ext>
            </a:extLst>
          </p:cNvPr>
          <p:cNvSpPr>
            <a:spLocks noGrp="1"/>
          </p:cNvSpPr>
          <p:nvPr>
            <p:ph idx="1"/>
          </p:nvPr>
        </p:nvSpPr>
        <p:spPr>
          <a:xfrm>
            <a:off x="353961" y="2015733"/>
            <a:ext cx="8445910" cy="3795132"/>
          </a:xfrm>
        </p:spPr>
        <p:txBody>
          <a:bodyPr>
            <a:normAutofit/>
          </a:bodyPr>
          <a:lstStyle/>
          <a:p>
            <a:pPr marL="0" indent="0" algn="ctr">
              <a:buNone/>
            </a:pPr>
            <a:endParaRPr lang="en-US" sz="5400" b="1" dirty="0"/>
          </a:p>
          <a:p>
            <a:pPr marL="0" indent="0" algn="ctr">
              <a:buNone/>
            </a:pPr>
            <a:r>
              <a:rPr lang="en-US" sz="5400" b="1" dirty="0"/>
              <a:t>Questions?</a:t>
            </a:r>
            <a:endParaRPr lang="en-US" sz="5400" dirty="0"/>
          </a:p>
          <a:p>
            <a:pPr marL="0" indent="0" algn="ctr">
              <a:buNone/>
            </a:pPr>
            <a:endParaRPr lang="en-US" dirty="0"/>
          </a:p>
          <a:p>
            <a:endParaRPr lang="en-US" dirty="0"/>
          </a:p>
        </p:txBody>
      </p:sp>
    </p:spTree>
    <p:extLst>
      <p:ext uri="{BB962C8B-B14F-4D97-AF65-F5344CB8AC3E}">
        <p14:creationId xmlns:p14="http://schemas.microsoft.com/office/powerpoint/2010/main" val="96860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731520"/>
          </a:xfrm>
          <a:prstGeom prst="rect">
            <a:avLst/>
          </a:prstGeom>
          <a:noFill/>
        </p:spPr>
        <p:txBody>
          <a:bodyPr wrap="none">
            <a:spAutoFit/>
          </a:bodyPr>
          <a:lstStyle/>
          <a:p>
            <a:pPr>
              <a:defRPr sz="3600" b="1">
                <a:solidFill>
                  <a:srgbClr val="19375F"/>
                </a:solidFill>
              </a:defRPr>
            </a:pPr>
            <a:r>
              <a:t>Historical Tax Bill Context</a:t>
            </a:r>
          </a:p>
        </p:txBody>
      </p:sp>
      <p:pic>
        <p:nvPicPr>
          <p:cNvPr id="3" name="Picture 2" descr="new_slide3.png"/>
          <p:cNvPicPr>
            <a:picLocks noChangeAspect="1"/>
          </p:cNvPicPr>
          <p:nvPr/>
        </p:nvPicPr>
        <p:blipFill>
          <a:blip r:embed="rId2"/>
          <a:stretch>
            <a:fillRect/>
          </a:stretch>
        </p:blipFill>
        <p:spPr>
          <a:xfrm>
            <a:off x="457200" y="1188720"/>
            <a:ext cx="8229600" cy="47792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731520"/>
          </a:xfrm>
          <a:prstGeom prst="rect">
            <a:avLst/>
          </a:prstGeom>
          <a:noFill/>
        </p:spPr>
        <p:txBody>
          <a:bodyPr wrap="none">
            <a:spAutoFit/>
          </a:bodyPr>
          <a:lstStyle/>
          <a:p>
            <a:pPr>
              <a:defRPr sz="3600" b="1">
                <a:solidFill>
                  <a:srgbClr val="19375F"/>
                </a:solidFill>
              </a:defRPr>
            </a:pPr>
            <a:r>
              <a:t>Tax Rate History: 10-Year Decline</a:t>
            </a:r>
          </a:p>
        </p:txBody>
      </p:sp>
      <p:pic>
        <p:nvPicPr>
          <p:cNvPr id="3" name="Picture 2" descr="new_slide4.png"/>
          <p:cNvPicPr>
            <a:picLocks noChangeAspect="1"/>
          </p:cNvPicPr>
          <p:nvPr/>
        </p:nvPicPr>
        <p:blipFill>
          <a:blip r:embed="rId2"/>
          <a:stretch>
            <a:fillRect/>
          </a:stretch>
        </p:blipFill>
        <p:spPr>
          <a:xfrm>
            <a:off x="457200" y="1188720"/>
            <a:ext cx="8229600" cy="47679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731520"/>
          </a:xfrm>
          <a:prstGeom prst="rect">
            <a:avLst/>
          </a:prstGeom>
          <a:noFill/>
        </p:spPr>
        <p:txBody>
          <a:bodyPr wrap="none">
            <a:spAutoFit/>
          </a:bodyPr>
          <a:lstStyle/>
          <a:p>
            <a:pPr>
              <a:defRPr sz="3600" b="1">
                <a:solidFill>
                  <a:srgbClr val="19375F"/>
                </a:solidFill>
              </a:defRPr>
            </a:pPr>
            <a:r>
              <a:t>Regional Tax Rate Comparison</a:t>
            </a:r>
          </a:p>
        </p:txBody>
      </p:sp>
      <p:pic>
        <p:nvPicPr>
          <p:cNvPr id="3" name="Picture 2" descr="new_slide5.png"/>
          <p:cNvPicPr>
            <a:picLocks noChangeAspect="1"/>
          </p:cNvPicPr>
          <p:nvPr/>
        </p:nvPicPr>
        <p:blipFill>
          <a:blip r:embed="rId2"/>
          <a:stretch>
            <a:fillRect/>
          </a:stretch>
        </p:blipFill>
        <p:spPr>
          <a:xfrm>
            <a:off x="457200" y="1188720"/>
            <a:ext cx="8229600" cy="47638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731520"/>
          </a:xfrm>
          <a:prstGeom prst="rect">
            <a:avLst/>
          </a:prstGeom>
          <a:noFill/>
        </p:spPr>
        <p:txBody>
          <a:bodyPr wrap="none">
            <a:spAutoFit/>
          </a:bodyPr>
          <a:lstStyle/>
          <a:p>
            <a:pPr>
              <a:defRPr sz="3600" b="1">
                <a:solidFill>
                  <a:srgbClr val="19375F"/>
                </a:solidFill>
              </a:defRPr>
            </a:pPr>
            <a:r>
              <a:t>Debt Exclusion Timeline</a:t>
            </a:r>
          </a:p>
        </p:txBody>
      </p:sp>
      <p:pic>
        <p:nvPicPr>
          <p:cNvPr id="3" name="Picture 2" descr="new_slide6.png"/>
          <p:cNvPicPr>
            <a:picLocks noChangeAspect="1"/>
          </p:cNvPicPr>
          <p:nvPr/>
        </p:nvPicPr>
        <p:blipFill>
          <a:blip r:embed="rId2"/>
          <a:stretch>
            <a:fillRect/>
          </a:stretch>
        </p:blipFill>
        <p:spPr>
          <a:xfrm>
            <a:off x="457200" y="1188720"/>
            <a:ext cx="8229600" cy="43568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8229600" cy="731520"/>
          </a:xfrm>
          <a:prstGeom prst="rect">
            <a:avLst/>
          </a:prstGeom>
          <a:noFill/>
        </p:spPr>
        <p:txBody>
          <a:bodyPr wrap="none">
            <a:spAutoFit/>
          </a:bodyPr>
          <a:lstStyle/>
          <a:p>
            <a:pPr>
              <a:defRPr sz="3600" b="1">
                <a:solidFill>
                  <a:srgbClr val="19375F"/>
                </a:solidFill>
              </a:defRPr>
            </a:pPr>
            <a:r>
              <a:t>Remaining Debt Impact</a:t>
            </a:r>
          </a:p>
        </p:txBody>
      </p:sp>
      <p:pic>
        <p:nvPicPr>
          <p:cNvPr id="3" name="Picture 2" descr="new_slide7.png"/>
          <p:cNvPicPr>
            <a:picLocks noChangeAspect="1"/>
          </p:cNvPicPr>
          <p:nvPr/>
        </p:nvPicPr>
        <p:blipFill>
          <a:blip r:embed="rId2"/>
          <a:stretch>
            <a:fillRect/>
          </a:stretch>
        </p:blipFill>
        <p:spPr>
          <a:xfrm>
            <a:off x="457200" y="1188720"/>
            <a:ext cx="8229600" cy="4409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096F2-69ED-096B-C652-4F3573A07B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D792DDA-0B4D-9448-E3C1-4510508DE444}"/>
              </a:ext>
            </a:extLst>
          </p:cNvPr>
          <p:cNvSpPr txBox="1"/>
          <p:nvPr/>
        </p:nvSpPr>
        <p:spPr>
          <a:xfrm>
            <a:off x="329184" y="274320"/>
            <a:ext cx="4872168" cy="646331"/>
          </a:xfrm>
          <a:prstGeom prst="rect">
            <a:avLst/>
          </a:prstGeom>
          <a:noFill/>
        </p:spPr>
        <p:txBody>
          <a:bodyPr wrap="none">
            <a:spAutoFit/>
          </a:bodyPr>
          <a:lstStyle/>
          <a:p>
            <a:pPr>
              <a:defRPr sz="3600" b="1">
                <a:solidFill>
                  <a:srgbClr val="19375F"/>
                </a:solidFill>
              </a:defRPr>
            </a:pPr>
            <a:r>
              <a:rPr lang="en-US" dirty="0"/>
              <a:t>Tax Impact Summary</a:t>
            </a:r>
            <a:endParaRPr dirty="0"/>
          </a:p>
        </p:txBody>
      </p:sp>
      <p:sp>
        <p:nvSpPr>
          <p:cNvPr id="5" name="Content Placeholder 4">
            <a:extLst>
              <a:ext uri="{FF2B5EF4-FFF2-40B4-BE49-F238E27FC236}">
                <a16:creationId xmlns:a16="http://schemas.microsoft.com/office/drawing/2014/main" id="{3E6ED368-DB90-C116-5067-C09CB3CFE171}"/>
              </a:ext>
            </a:extLst>
          </p:cNvPr>
          <p:cNvSpPr>
            <a:spLocks noGrp="1"/>
          </p:cNvSpPr>
          <p:nvPr>
            <p:ph idx="1"/>
          </p:nvPr>
        </p:nvSpPr>
        <p:spPr>
          <a:xfrm>
            <a:off x="448056" y="2015733"/>
            <a:ext cx="8375903" cy="3450613"/>
          </a:xfrm>
        </p:spPr>
        <p:txBody>
          <a:bodyPr/>
          <a:lstStyle/>
          <a:p>
            <a:r>
              <a:rPr lang="en-US" b="1" dirty="0"/>
              <a:t>Current Context:</a:t>
            </a:r>
            <a:r>
              <a:rPr lang="en-US" dirty="0"/>
              <a:t> Berkley’s residential tax rate is generally comparable to regional peers and near the statewide average. The average single-family tax bill is higher than most immediate neighbors, but remains below the statewide average.</a:t>
            </a:r>
          </a:p>
          <a:p>
            <a:r>
              <a:rPr lang="en-US" b="1" dirty="0"/>
              <a:t>Projected Impact:</a:t>
            </a:r>
            <a:r>
              <a:rPr lang="en-US" dirty="0"/>
              <a:t> An override of this magnitude, combined with upcoming excluded debt, would move Berkley above statewide averages for both the residential tax rate and the average single-family tax bill.</a:t>
            </a:r>
          </a:p>
          <a:p>
            <a:endParaRPr lang="en-US" dirty="0"/>
          </a:p>
        </p:txBody>
      </p:sp>
    </p:spTree>
    <p:extLst>
      <p:ext uri="{BB962C8B-B14F-4D97-AF65-F5344CB8AC3E}">
        <p14:creationId xmlns:p14="http://schemas.microsoft.com/office/powerpoint/2010/main" val="32251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B990-1D86-3CD5-E9D0-8603D12776B7}"/>
              </a:ext>
            </a:extLst>
          </p:cNvPr>
          <p:cNvSpPr>
            <a:spLocks noGrp="1"/>
          </p:cNvSpPr>
          <p:nvPr>
            <p:ph type="title"/>
          </p:nvPr>
        </p:nvSpPr>
        <p:spPr>
          <a:xfrm>
            <a:off x="512064" y="804520"/>
            <a:ext cx="8339327" cy="1049235"/>
          </a:xfrm>
        </p:spPr>
        <p:txBody>
          <a:bodyPr>
            <a:normAutofit/>
          </a:bodyPr>
          <a:lstStyle/>
          <a:p>
            <a:pPr defTabSz="457200">
              <a:defRPr sz="3600" b="1">
                <a:solidFill>
                  <a:srgbClr val="19375F"/>
                </a:solidFill>
              </a:defRPr>
            </a:pPr>
            <a:r>
              <a:rPr lang="en-US" sz="3600" b="1" dirty="0">
                <a:solidFill>
                  <a:srgbClr val="19375F"/>
                </a:solidFill>
                <a:latin typeface="+mn-lt"/>
                <a:ea typeface="+mn-ea"/>
                <a:cs typeface="+mn-cs"/>
              </a:rPr>
              <a:t>Berkley Override History</a:t>
            </a:r>
          </a:p>
        </p:txBody>
      </p:sp>
      <p:graphicFrame>
        <p:nvGraphicFramePr>
          <p:cNvPr id="4" name="Content Placeholder 3">
            <a:extLst>
              <a:ext uri="{FF2B5EF4-FFF2-40B4-BE49-F238E27FC236}">
                <a16:creationId xmlns:a16="http://schemas.microsoft.com/office/drawing/2014/main" id="{85CC1616-EE42-BB23-CB01-B693C71446F7}"/>
              </a:ext>
            </a:extLst>
          </p:cNvPr>
          <p:cNvGraphicFramePr>
            <a:graphicFrameLocks noGrp="1"/>
          </p:cNvGraphicFramePr>
          <p:nvPr>
            <p:ph idx="1"/>
            <p:extLst>
              <p:ext uri="{D42A27DB-BD31-4B8C-83A1-F6EECF244321}">
                <p14:modId xmlns:p14="http://schemas.microsoft.com/office/powerpoint/2010/main" val="3891259137"/>
              </p:ext>
            </p:extLst>
          </p:nvPr>
        </p:nvGraphicFramePr>
        <p:xfrm>
          <a:off x="420624" y="1908875"/>
          <a:ext cx="8339325" cy="4161966"/>
        </p:xfrm>
        <a:graphic>
          <a:graphicData uri="http://schemas.openxmlformats.org/drawingml/2006/table">
            <a:tbl>
              <a:tblPr firstRow="1" firstCol="1" bandRow="1">
                <a:tableStyleId>{5C22544A-7EE6-4342-B048-85BDC9FD1C3A}</a:tableStyleId>
              </a:tblPr>
              <a:tblGrid>
                <a:gridCol w="1667865">
                  <a:extLst>
                    <a:ext uri="{9D8B030D-6E8A-4147-A177-3AD203B41FA5}">
                      <a16:colId xmlns:a16="http://schemas.microsoft.com/office/drawing/2014/main" val="1350931597"/>
                    </a:ext>
                  </a:extLst>
                </a:gridCol>
                <a:gridCol w="1667865">
                  <a:extLst>
                    <a:ext uri="{9D8B030D-6E8A-4147-A177-3AD203B41FA5}">
                      <a16:colId xmlns:a16="http://schemas.microsoft.com/office/drawing/2014/main" val="383699841"/>
                    </a:ext>
                  </a:extLst>
                </a:gridCol>
                <a:gridCol w="1667865">
                  <a:extLst>
                    <a:ext uri="{9D8B030D-6E8A-4147-A177-3AD203B41FA5}">
                      <a16:colId xmlns:a16="http://schemas.microsoft.com/office/drawing/2014/main" val="4235318621"/>
                    </a:ext>
                  </a:extLst>
                </a:gridCol>
                <a:gridCol w="1667865">
                  <a:extLst>
                    <a:ext uri="{9D8B030D-6E8A-4147-A177-3AD203B41FA5}">
                      <a16:colId xmlns:a16="http://schemas.microsoft.com/office/drawing/2014/main" val="1769603087"/>
                    </a:ext>
                  </a:extLst>
                </a:gridCol>
                <a:gridCol w="1667865">
                  <a:extLst>
                    <a:ext uri="{9D8B030D-6E8A-4147-A177-3AD203B41FA5}">
                      <a16:colId xmlns:a16="http://schemas.microsoft.com/office/drawing/2014/main" val="793635965"/>
                    </a:ext>
                  </a:extLst>
                </a:gridCol>
              </a:tblGrid>
              <a:tr h="360921">
                <a:tc>
                  <a:txBody>
                    <a:bodyPr/>
                    <a:lstStyle/>
                    <a:p>
                      <a:r>
                        <a:rPr lang="en-US" dirty="0"/>
                        <a:t>Fiscal Year</a:t>
                      </a:r>
                    </a:p>
                  </a:txBody>
                  <a:tcPr/>
                </a:tc>
                <a:tc>
                  <a:txBody>
                    <a:bodyPr/>
                    <a:lstStyle/>
                    <a:p>
                      <a:pPr algn="ctr"/>
                      <a:r>
                        <a:rPr lang="en-US" dirty="0"/>
                        <a:t>Vote Date</a:t>
                      </a:r>
                    </a:p>
                  </a:txBody>
                  <a:tcPr/>
                </a:tc>
                <a:tc>
                  <a:txBody>
                    <a:bodyPr/>
                    <a:lstStyle/>
                    <a:p>
                      <a:pPr algn="ctr"/>
                      <a:r>
                        <a:rPr lang="en-US" dirty="0"/>
                        <a:t>Win/Loss</a:t>
                      </a:r>
                    </a:p>
                  </a:txBody>
                  <a:tcPr/>
                </a:tc>
                <a:tc>
                  <a:txBody>
                    <a:bodyPr/>
                    <a:lstStyle/>
                    <a:p>
                      <a:r>
                        <a:rPr lang="en-US" dirty="0"/>
                        <a:t>Department</a:t>
                      </a:r>
                    </a:p>
                  </a:txBody>
                  <a:tcPr/>
                </a:tc>
                <a:tc>
                  <a:txBody>
                    <a:bodyPr/>
                    <a:lstStyle/>
                    <a:p>
                      <a:r>
                        <a:rPr lang="en-US" dirty="0"/>
                        <a:t>Amount</a:t>
                      </a:r>
                    </a:p>
                  </a:txBody>
                  <a:tcPr/>
                </a:tc>
                <a:extLst>
                  <a:ext uri="{0D108BD9-81ED-4DB2-BD59-A6C34878D82A}">
                    <a16:rowId xmlns:a16="http://schemas.microsoft.com/office/drawing/2014/main" val="845727430"/>
                  </a:ext>
                </a:extLst>
              </a:tr>
              <a:tr h="360921">
                <a:tc>
                  <a:txBody>
                    <a:bodyPr/>
                    <a:lstStyle/>
                    <a:p>
                      <a:pPr marL="0" algn="ctr" defTabSz="685800" rtl="0" eaLnBrk="1" fontAlgn="b" latinLnBrk="0" hangingPunct="1">
                        <a:buNone/>
                      </a:pPr>
                      <a:r>
                        <a:rPr lang="en-US" sz="1350" b="1" kern="1200" dirty="0">
                          <a:solidFill>
                            <a:schemeClr val="lt1"/>
                          </a:solidFill>
                          <a:latin typeface="+mn-lt"/>
                          <a:ea typeface="+mn-ea"/>
                          <a:cs typeface="+mn-cs"/>
                        </a:rPr>
                        <a:t>1991</a:t>
                      </a:r>
                    </a:p>
                  </a:txBody>
                  <a:tcPr marL="9525" marR="9525" marT="9525" marB="0" anchor="b"/>
                </a:tc>
                <a:tc>
                  <a:txBody>
                    <a:bodyPr/>
                    <a:lstStyle/>
                    <a:p>
                      <a:pPr algn="ctr"/>
                      <a:r>
                        <a:rPr lang="en-US" dirty="0"/>
                        <a:t>12/1/1990</a:t>
                      </a: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FAIL</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General</a:t>
                      </a: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$230,611</a:t>
                      </a:r>
                    </a:p>
                  </a:txBody>
                  <a:tcPr marL="9525" marR="9525" marT="9525" marB="0" anchor="b"/>
                </a:tc>
                <a:extLst>
                  <a:ext uri="{0D108BD9-81ED-4DB2-BD59-A6C34878D82A}">
                    <a16:rowId xmlns:a16="http://schemas.microsoft.com/office/drawing/2014/main" val="2677048570"/>
                  </a:ext>
                </a:extLst>
              </a:tr>
              <a:tr h="498547">
                <a:tc>
                  <a:txBody>
                    <a:bodyPr/>
                    <a:lstStyle/>
                    <a:p>
                      <a:pPr marL="0" algn="ctr" defTabSz="685800" rtl="0" eaLnBrk="1" fontAlgn="b" latinLnBrk="0" hangingPunct="1">
                        <a:buNone/>
                      </a:pPr>
                      <a:r>
                        <a:rPr lang="en-US" sz="1350" b="1" kern="1200" dirty="0">
                          <a:solidFill>
                            <a:schemeClr val="lt1"/>
                          </a:solidFill>
                          <a:latin typeface="+mn-lt"/>
                          <a:ea typeface="+mn-ea"/>
                          <a:cs typeface="+mn-cs"/>
                        </a:rPr>
                        <a:t>2007</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5/8/2004</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FAIL</a:t>
                      </a:r>
                    </a:p>
                  </a:txBody>
                  <a:tcPr marL="9525" marR="9525" marT="9525"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350" kern="1200" dirty="0">
                          <a:solidFill>
                            <a:schemeClr val="dk1"/>
                          </a:solidFill>
                          <a:latin typeface="+mn-lt"/>
                          <a:ea typeface="+mn-ea"/>
                          <a:cs typeface="+mn-cs"/>
                        </a:rPr>
                        <a:t>General</a:t>
                      </a:r>
                    </a:p>
                    <a:p>
                      <a:pPr marL="0" algn="ctr" defTabSz="685800" rtl="0" eaLnBrk="1" fontAlgn="b" latinLnBrk="0" hangingPunct="1">
                        <a:buNone/>
                      </a:pPr>
                      <a:endParaRPr lang="en-US" sz="1350" kern="1200" dirty="0">
                        <a:solidFill>
                          <a:schemeClr val="dk1"/>
                        </a:solidFill>
                        <a:latin typeface="+mn-lt"/>
                        <a:ea typeface="+mn-ea"/>
                        <a:cs typeface="+mn-cs"/>
                      </a:endParaRP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$1,900,000</a:t>
                      </a:r>
                    </a:p>
                  </a:txBody>
                  <a:tcPr marL="9525" marR="9525" marT="9525" marB="0" anchor="b"/>
                </a:tc>
                <a:extLst>
                  <a:ext uri="{0D108BD9-81ED-4DB2-BD59-A6C34878D82A}">
                    <a16:rowId xmlns:a16="http://schemas.microsoft.com/office/drawing/2014/main" val="2106001153"/>
                  </a:ext>
                </a:extLst>
              </a:tr>
              <a:tr h="498547">
                <a:tc>
                  <a:txBody>
                    <a:bodyPr/>
                    <a:lstStyle/>
                    <a:p>
                      <a:pPr marL="0" algn="ctr" defTabSz="685800" rtl="0" eaLnBrk="1" fontAlgn="b" latinLnBrk="0" hangingPunct="1">
                        <a:buNone/>
                      </a:pPr>
                      <a:r>
                        <a:rPr lang="en-US" sz="1350" b="1" kern="1200" dirty="0">
                          <a:solidFill>
                            <a:schemeClr val="lt1"/>
                          </a:solidFill>
                          <a:latin typeface="+mn-lt"/>
                          <a:ea typeface="+mn-ea"/>
                          <a:cs typeface="+mn-cs"/>
                        </a:rPr>
                        <a:t>2007</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11/5/2002</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FAIL</a:t>
                      </a:r>
                    </a:p>
                  </a:txBody>
                  <a:tcPr marL="9525" marR="9525" marT="9525"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350" kern="1200" dirty="0">
                          <a:solidFill>
                            <a:schemeClr val="dk1"/>
                          </a:solidFill>
                          <a:latin typeface="+mn-lt"/>
                          <a:ea typeface="+mn-ea"/>
                          <a:cs typeface="+mn-cs"/>
                        </a:rPr>
                        <a:t>General</a:t>
                      </a:r>
                    </a:p>
                    <a:p>
                      <a:pPr marL="0" algn="ctr" defTabSz="685800" rtl="0" eaLnBrk="1" fontAlgn="b" latinLnBrk="0" hangingPunct="1">
                        <a:buNone/>
                      </a:pPr>
                      <a:endParaRPr lang="en-US" sz="1350" kern="1200" dirty="0">
                        <a:solidFill>
                          <a:schemeClr val="dk1"/>
                        </a:solidFill>
                        <a:latin typeface="+mn-lt"/>
                        <a:ea typeface="+mn-ea"/>
                        <a:cs typeface="+mn-cs"/>
                      </a:endParaRP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$750,000</a:t>
                      </a:r>
                    </a:p>
                  </a:txBody>
                  <a:tcPr marL="9525" marR="9525" marT="9525" marB="0" anchor="b"/>
                </a:tc>
                <a:extLst>
                  <a:ext uri="{0D108BD9-81ED-4DB2-BD59-A6C34878D82A}">
                    <a16:rowId xmlns:a16="http://schemas.microsoft.com/office/drawing/2014/main" val="3178941007"/>
                  </a:ext>
                </a:extLst>
              </a:tr>
              <a:tr h="483439">
                <a:tc>
                  <a:txBody>
                    <a:bodyPr/>
                    <a:lstStyle/>
                    <a:p>
                      <a:pPr marL="0" algn="ctr" defTabSz="685800" rtl="0" eaLnBrk="1" fontAlgn="b" latinLnBrk="0" hangingPunct="1">
                        <a:buNone/>
                      </a:pPr>
                      <a:r>
                        <a:rPr lang="en-US" sz="1350" b="1" kern="1200" dirty="0">
                          <a:solidFill>
                            <a:schemeClr val="lt1"/>
                          </a:solidFill>
                          <a:latin typeface="+mn-lt"/>
                          <a:ea typeface="+mn-ea"/>
                          <a:cs typeface="+mn-cs"/>
                        </a:rPr>
                        <a:t>2007</a:t>
                      </a:r>
                    </a:p>
                  </a:txBody>
                  <a:tcPr marL="9525" marR="9525" marT="9525" marB="0" anchor="b"/>
                </a:tc>
                <a:tc>
                  <a:txBody>
                    <a:bodyPr/>
                    <a:lstStyle/>
                    <a:p>
                      <a:pPr algn="ctr" fontAlgn="b">
                        <a:buNone/>
                      </a:pPr>
                      <a:br>
                        <a:rPr lang="en-US" dirty="0">
                          <a:effectLst/>
                        </a:rPr>
                      </a:br>
                      <a:r>
                        <a:rPr lang="en-US" dirty="0">
                          <a:effectLst/>
                        </a:rPr>
                        <a:t>5/6/2006</a:t>
                      </a:r>
                    </a:p>
                  </a:txBody>
                  <a:tcPr marL="38100" marR="38100" marT="38100" marB="38100" anchor="b"/>
                </a:tc>
                <a:tc>
                  <a:txBody>
                    <a:bodyPr/>
                    <a:lstStyle/>
                    <a:p>
                      <a:pPr marL="0" algn="ctr" defTabSz="685800" rtl="0" eaLnBrk="1" fontAlgn="b" latinLnBrk="0" hangingPunct="1">
                        <a:buNone/>
                      </a:pPr>
                      <a:r>
                        <a:rPr lang="en-US" sz="1350" b="0" i="0" kern="1200" dirty="0">
                          <a:solidFill>
                            <a:schemeClr val="dk1"/>
                          </a:solidFill>
                          <a:effectLst/>
                          <a:latin typeface="+mn-lt"/>
                          <a:ea typeface="+mn-ea"/>
                          <a:cs typeface="+mn-cs"/>
                        </a:rPr>
                        <a:t>PASS</a:t>
                      </a:r>
                      <a:endParaRPr lang="en-US" sz="1350" kern="1200" dirty="0">
                        <a:solidFill>
                          <a:schemeClr val="dk1"/>
                        </a:solidFill>
                        <a:latin typeface="+mn-lt"/>
                        <a:ea typeface="+mn-ea"/>
                        <a:cs typeface="+mn-cs"/>
                      </a:endParaRP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High School</a:t>
                      </a: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$800,000</a:t>
                      </a:r>
                    </a:p>
                  </a:txBody>
                  <a:tcPr marL="9525" marR="9525" marT="9525" marB="0" anchor="b"/>
                </a:tc>
                <a:extLst>
                  <a:ext uri="{0D108BD9-81ED-4DB2-BD59-A6C34878D82A}">
                    <a16:rowId xmlns:a16="http://schemas.microsoft.com/office/drawing/2014/main" val="3712163239"/>
                  </a:ext>
                </a:extLst>
              </a:tr>
              <a:tr h="498547">
                <a:tc>
                  <a:txBody>
                    <a:bodyPr/>
                    <a:lstStyle/>
                    <a:p>
                      <a:pPr marL="0" algn="ctr" defTabSz="685800" rtl="0" eaLnBrk="1" fontAlgn="b" latinLnBrk="0" hangingPunct="1">
                        <a:buNone/>
                      </a:pPr>
                      <a:r>
                        <a:rPr lang="en-US" sz="1350" b="1" kern="1200" dirty="0">
                          <a:solidFill>
                            <a:schemeClr val="lt1"/>
                          </a:solidFill>
                          <a:latin typeface="+mn-lt"/>
                          <a:ea typeface="+mn-ea"/>
                          <a:cs typeface="+mn-cs"/>
                        </a:rPr>
                        <a:t>2011</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6/26/2010</a:t>
                      </a:r>
                    </a:p>
                  </a:txBody>
                  <a:tcPr marL="9525" marR="9525" marT="9525" marB="0" anchor="b"/>
                </a:tc>
                <a:tc>
                  <a:txBody>
                    <a:bodyPr/>
                    <a:lstStyle/>
                    <a:p>
                      <a:pPr marL="0" algn="ctr" defTabSz="685800" rtl="0" eaLnBrk="1" fontAlgn="b" latinLnBrk="0" hangingPunct="1">
                        <a:buNone/>
                      </a:pPr>
                      <a:r>
                        <a:rPr lang="en-US" sz="1350" b="0" i="0" kern="1200" dirty="0">
                          <a:solidFill>
                            <a:schemeClr val="dk1"/>
                          </a:solidFill>
                          <a:effectLst/>
                          <a:latin typeface="+mn-lt"/>
                          <a:ea typeface="+mn-ea"/>
                          <a:cs typeface="+mn-cs"/>
                        </a:rPr>
                        <a:t>PASS</a:t>
                      </a:r>
                      <a:endParaRPr lang="en-US" sz="1350" kern="1200" dirty="0">
                        <a:solidFill>
                          <a:schemeClr val="dk1"/>
                        </a:solidFill>
                        <a:latin typeface="+mn-lt"/>
                        <a:ea typeface="+mn-ea"/>
                        <a:cs typeface="+mn-cs"/>
                      </a:endParaRPr>
                    </a:p>
                  </a:txBody>
                  <a:tcPr marL="9525" marR="9525" marT="9525"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350" kern="1200" dirty="0">
                          <a:solidFill>
                            <a:schemeClr val="dk1"/>
                          </a:solidFill>
                          <a:latin typeface="+mn-lt"/>
                          <a:ea typeface="+mn-ea"/>
                          <a:cs typeface="+mn-cs"/>
                        </a:rPr>
                        <a:t>General</a:t>
                      </a:r>
                    </a:p>
                    <a:p>
                      <a:pPr marL="0" algn="ctr" defTabSz="685800" rtl="0" eaLnBrk="1" fontAlgn="b" latinLnBrk="0" hangingPunct="1">
                        <a:buNone/>
                      </a:pPr>
                      <a:endParaRPr lang="en-US" sz="1350" kern="1200" dirty="0">
                        <a:solidFill>
                          <a:schemeClr val="dk1"/>
                        </a:solidFill>
                        <a:latin typeface="+mn-lt"/>
                        <a:ea typeface="+mn-ea"/>
                        <a:cs typeface="+mn-cs"/>
                      </a:endParaRP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$275,000</a:t>
                      </a:r>
                    </a:p>
                  </a:txBody>
                  <a:tcPr marL="9525" marR="9525" marT="9525" marB="0" anchor="b"/>
                </a:tc>
                <a:extLst>
                  <a:ext uri="{0D108BD9-81ED-4DB2-BD59-A6C34878D82A}">
                    <a16:rowId xmlns:a16="http://schemas.microsoft.com/office/drawing/2014/main" val="4292454997"/>
                  </a:ext>
                </a:extLst>
              </a:tr>
              <a:tr h="360921">
                <a:tc>
                  <a:txBody>
                    <a:bodyPr/>
                    <a:lstStyle/>
                    <a:p>
                      <a:pPr marL="0" algn="ctr" defTabSz="685800" rtl="0" eaLnBrk="1" fontAlgn="b" latinLnBrk="0" hangingPunct="1">
                        <a:buNone/>
                      </a:pPr>
                      <a:r>
                        <a:rPr lang="en-US" sz="1350" b="1" kern="1200" dirty="0">
                          <a:solidFill>
                            <a:schemeClr val="lt1"/>
                          </a:solidFill>
                          <a:latin typeface="+mn-lt"/>
                          <a:ea typeface="+mn-ea"/>
                          <a:cs typeface="+mn-cs"/>
                        </a:rPr>
                        <a:t>2011</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6/26/2010</a:t>
                      </a:r>
                    </a:p>
                  </a:txBody>
                  <a:tcPr marL="9525" marR="9525" marT="9525" marB="0" anchor="b"/>
                </a:tc>
                <a:tc>
                  <a:txBody>
                    <a:bodyPr/>
                    <a:lstStyle/>
                    <a:p>
                      <a:pPr marL="0" algn="ctr" defTabSz="685800" rtl="0" eaLnBrk="1" fontAlgn="b" latinLnBrk="0" hangingPunct="1">
                        <a:buNone/>
                      </a:pPr>
                      <a:r>
                        <a:rPr lang="en-US" sz="1350" b="0" i="0" kern="1200" dirty="0">
                          <a:solidFill>
                            <a:schemeClr val="dk1"/>
                          </a:solidFill>
                          <a:effectLst/>
                          <a:latin typeface="+mn-lt"/>
                          <a:ea typeface="+mn-ea"/>
                          <a:cs typeface="+mn-cs"/>
                        </a:rPr>
                        <a:t>PASS</a:t>
                      </a:r>
                      <a:endParaRPr lang="en-US" sz="1350" kern="1200" dirty="0">
                        <a:solidFill>
                          <a:schemeClr val="dk1"/>
                        </a:solidFill>
                        <a:latin typeface="+mn-lt"/>
                        <a:ea typeface="+mn-ea"/>
                        <a:cs typeface="+mn-cs"/>
                      </a:endParaRP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High School</a:t>
                      </a: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$500,000</a:t>
                      </a:r>
                    </a:p>
                  </a:txBody>
                  <a:tcPr marL="9525" marR="9525" marT="9525" marB="0" anchor="b"/>
                </a:tc>
                <a:extLst>
                  <a:ext uri="{0D108BD9-81ED-4DB2-BD59-A6C34878D82A}">
                    <a16:rowId xmlns:a16="http://schemas.microsoft.com/office/drawing/2014/main" val="4143996002"/>
                  </a:ext>
                </a:extLst>
              </a:tr>
              <a:tr h="360921">
                <a:tc>
                  <a:txBody>
                    <a:bodyPr/>
                    <a:lstStyle/>
                    <a:p>
                      <a:pPr marL="0" algn="ctr" defTabSz="685800" rtl="0" eaLnBrk="1" fontAlgn="b" latinLnBrk="0" hangingPunct="1">
                        <a:buNone/>
                      </a:pPr>
                      <a:r>
                        <a:rPr lang="en-US" sz="1350" b="1" kern="1200" dirty="0">
                          <a:solidFill>
                            <a:schemeClr val="lt1"/>
                          </a:solidFill>
                          <a:latin typeface="+mn-lt"/>
                          <a:ea typeface="+mn-ea"/>
                          <a:cs typeface="+mn-cs"/>
                        </a:rPr>
                        <a:t>2011</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6/26/2010</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PASS</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School</a:t>
                      </a: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$500,000</a:t>
                      </a:r>
                    </a:p>
                  </a:txBody>
                  <a:tcPr marL="9525" marR="9525" marT="9525" marB="0" anchor="b"/>
                </a:tc>
                <a:extLst>
                  <a:ext uri="{0D108BD9-81ED-4DB2-BD59-A6C34878D82A}">
                    <a16:rowId xmlns:a16="http://schemas.microsoft.com/office/drawing/2014/main" val="1859768878"/>
                  </a:ext>
                </a:extLst>
              </a:tr>
              <a:tr h="360921">
                <a:tc>
                  <a:txBody>
                    <a:bodyPr/>
                    <a:lstStyle/>
                    <a:p>
                      <a:pPr marL="0" algn="ctr" defTabSz="685800" rtl="0" eaLnBrk="1" fontAlgn="b" latinLnBrk="0" hangingPunct="1">
                        <a:buNone/>
                      </a:pPr>
                      <a:r>
                        <a:rPr lang="en-US" sz="1350" b="1" kern="1200" dirty="0">
                          <a:solidFill>
                            <a:schemeClr val="lt1"/>
                          </a:solidFill>
                          <a:latin typeface="+mn-lt"/>
                          <a:ea typeface="+mn-ea"/>
                          <a:cs typeface="+mn-cs"/>
                        </a:rPr>
                        <a:t>2018</a:t>
                      </a:r>
                    </a:p>
                  </a:txBody>
                  <a:tcPr marL="9525" marR="9525" marT="9525" marB="0" anchor="b"/>
                </a:tc>
                <a:tc>
                  <a:txBody>
                    <a:bodyPr/>
                    <a:lstStyle/>
                    <a:p>
                      <a:pPr marL="0" algn="ctr" defTabSz="685800" rtl="0" eaLnBrk="1" fontAlgn="b" latinLnBrk="0" hangingPunct="1">
                        <a:buNone/>
                      </a:pPr>
                      <a:r>
                        <a:rPr lang="en-US" sz="1350" b="0" i="0" kern="1200" dirty="0">
                          <a:solidFill>
                            <a:schemeClr val="dk1"/>
                          </a:solidFill>
                          <a:effectLst/>
                          <a:latin typeface="+mn-lt"/>
                          <a:ea typeface="+mn-ea"/>
                          <a:cs typeface="+mn-cs"/>
                        </a:rPr>
                        <a:t>7/15/2017</a:t>
                      </a:r>
                      <a:endParaRPr lang="en-US" sz="1350" kern="1200" dirty="0">
                        <a:solidFill>
                          <a:schemeClr val="dk1"/>
                        </a:solidFill>
                        <a:latin typeface="+mn-lt"/>
                        <a:ea typeface="+mn-ea"/>
                        <a:cs typeface="+mn-cs"/>
                      </a:endParaRP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FAIL</a:t>
                      </a: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High School</a:t>
                      </a: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$950,000</a:t>
                      </a:r>
                    </a:p>
                  </a:txBody>
                  <a:tcPr marL="9525" marR="9525" marT="9525" marB="0" anchor="b"/>
                </a:tc>
                <a:extLst>
                  <a:ext uri="{0D108BD9-81ED-4DB2-BD59-A6C34878D82A}">
                    <a16:rowId xmlns:a16="http://schemas.microsoft.com/office/drawing/2014/main" val="2674524347"/>
                  </a:ext>
                </a:extLst>
              </a:tr>
              <a:tr h="360921">
                <a:tc>
                  <a:txBody>
                    <a:bodyPr/>
                    <a:lstStyle/>
                    <a:p>
                      <a:pPr marL="0" algn="ctr" defTabSz="685800" rtl="0" eaLnBrk="1" fontAlgn="b" latinLnBrk="0" hangingPunct="1">
                        <a:buNone/>
                      </a:pPr>
                      <a:r>
                        <a:rPr lang="en-US" sz="1350" b="1" kern="1200" dirty="0">
                          <a:solidFill>
                            <a:schemeClr val="lt1"/>
                          </a:solidFill>
                          <a:latin typeface="+mn-lt"/>
                          <a:ea typeface="+mn-ea"/>
                          <a:cs typeface="+mn-cs"/>
                        </a:rPr>
                        <a:t>2019</a:t>
                      </a:r>
                    </a:p>
                  </a:txBody>
                  <a:tcPr marL="9525" marR="9525" marT="9525" marB="0" anchor="b"/>
                </a:tc>
                <a:tc>
                  <a:txBody>
                    <a:bodyPr/>
                    <a:lstStyle/>
                    <a:p>
                      <a:pPr marL="0" algn="ctr" defTabSz="685800" rtl="0" eaLnBrk="1" fontAlgn="b" latinLnBrk="0" hangingPunct="1">
                        <a:buNone/>
                      </a:pPr>
                      <a:r>
                        <a:rPr lang="en-US" sz="1350" b="0" i="0" kern="1200" dirty="0">
                          <a:solidFill>
                            <a:schemeClr val="dk1"/>
                          </a:solidFill>
                          <a:effectLst/>
                          <a:latin typeface="+mn-lt"/>
                          <a:ea typeface="+mn-ea"/>
                          <a:cs typeface="+mn-cs"/>
                        </a:rPr>
                        <a:t>5/12/2018</a:t>
                      </a:r>
                      <a:endParaRPr lang="en-US" sz="1350" kern="1200" dirty="0">
                        <a:solidFill>
                          <a:schemeClr val="dk1"/>
                        </a:solidFill>
                        <a:latin typeface="+mn-lt"/>
                        <a:ea typeface="+mn-ea"/>
                        <a:cs typeface="+mn-cs"/>
                      </a:endParaRPr>
                    </a:p>
                  </a:txBody>
                  <a:tcPr marL="9525" marR="9525" marT="9525" marB="0" anchor="b"/>
                </a:tc>
                <a:tc>
                  <a:txBody>
                    <a:bodyPr/>
                    <a:lstStyle/>
                    <a:p>
                      <a:pPr marL="0" algn="ctr" defTabSz="685800" rtl="0" eaLnBrk="1" fontAlgn="b" latinLnBrk="0" hangingPunct="1">
                        <a:buNone/>
                      </a:pPr>
                      <a:r>
                        <a:rPr lang="en-US" sz="1350" b="0" i="0" kern="1200" dirty="0">
                          <a:solidFill>
                            <a:schemeClr val="dk1"/>
                          </a:solidFill>
                          <a:effectLst/>
                          <a:latin typeface="+mn-lt"/>
                          <a:ea typeface="+mn-ea"/>
                          <a:cs typeface="+mn-cs"/>
                        </a:rPr>
                        <a:t>PASS</a:t>
                      </a:r>
                      <a:endParaRPr lang="en-US" sz="1350" kern="1200" dirty="0">
                        <a:solidFill>
                          <a:schemeClr val="dk1"/>
                        </a:solidFill>
                        <a:latin typeface="+mn-lt"/>
                        <a:ea typeface="+mn-ea"/>
                        <a:cs typeface="+mn-cs"/>
                      </a:endParaRPr>
                    </a:p>
                  </a:txBody>
                  <a:tcPr marL="9525" marR="9525" marT="9525" marB="0" anchor="b"/>
                </a:tc>
                <a:tc>
                  <a:txBody>
                    <a:bodyPr/>
                    <a:lstStyle/>
                    <a:p>
                      <a:pPr marL="0" algn="ctr" defTabSz="685800" rtl="0" eaLnBrk="1" fontAlgn="b" latinLnBrk="0" hangingPunct="1">
                        <a:buNone/>
                      </a:pPr>
                      <a:r>
                        <a:rPr lang="en-US" sz="1350" kern="1200" dirty="0">
                          <a:solidFill>
                            <a:schemeClr val="dk1"/>
                          </a:solidFill>
                          <a:latin typeface="+mn-lt"/>
                          <a:ea typeface="+mn-ea"/>
                          <a:cs typeface="+mn-cs"/>
                        </a:rPr>
                        <a:t>High School</a:t>
                      </a:r>
                    </a:p>
                  </a:txBody>
                  <a:tcPr/>
                </a:tc>
                <a:tc>
                  <a:txBody>
                    <a:bodyPr/>
                    <a:lstStyle/>
                    <a:p>
                      <a:pPr marL="0" algn="ctr" defTabSz="685800" rtl="0" eaLnBrk="1" fontAlgn="b" latinLnBrk="0" hangingPunct="1">
                        <a:buNone/>
                      </a:pPr>
                      <a:r>
                        <a:rPr lang="en-US" sz="1350" kern="1200" dirty="0">
                          <a:solidFill>
                            <a:schemeClr val="dk1"/>
                          </a:solidFill>
                          <a:latin typeface="+mn-lt"/>
                          <a:ea typeface="+mn-ea"/>
                          <a:cs typeface="+mn-cs"/>
                        </a:rPr>
                        <a:t>$870,000</a:t>
                      </a:r>
                    </a:p>
                  </a:txBody>
                  <a:tcPr marL="9525" marR="9525" marT="9525" marB="0" anchor="b"/>
                </a:tc>
                <a:extLst>
                  <a:ext uri="{0D108BD9-81ED-4DB2-BD59-A6C34878D82A}">
                    <a16:rowId xmlns:a16="http://schemas.microsoft.com/office/drawing/2014/main" val="10117692"/>
                  </a:ext>
                </a:extLst>
              </a:tr>
            </a:tbl>
          </a:graphicData>
        </a:graphic>
      </p:graphicFrame>
    </p:spTree>
    <p:extLst>
      <p:ext uri="{BB962C8B-B14F-4D97-AF65-F5344CB8AC3E}">
        <p14:creationId xmlns:p14="http://schemas.microsoft.com/office/powerpoint/2010/main" val="355638067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388</TotalTime>
  <Words>1440</Words>
  <Application>Microsoft Office PowerPoint</Application>
  <PresentationFormat>On-screen Show (4:3)</PresentationFormat>
  <Paragraphs>250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Berkley Override History</vt:lpstr>
      <vt:lpstr>Berkley Override History</vt:lpstr>
      <vt:lpstr>Why That Number?</vt:lpstr>
      <vt:lpstr>PowerPoint Presentation</vt:lpstr>
      <vt:lpstr>PowerPoint Presentation</vt:lpstr>
      <vt:lpstr>PowerPoint Presentation</vt:lpstr>
      <vt:lpstr>PowerPoint Presentation</vt:lpstr>
      <vt:lpstr>How: State Aid and Assessments</vt:lpstr>
      <vt:lpstr>PowerPoint Presentation</vt:lpstr>
      <vt:lpstr>How did we get here: Summary</vt:lpstr>
      <vt:lpstr>Addressing the Structural Deficit: Two Paths Forward</vt:lpstr>
      <vt:lpstr>Addressing the Structural Deficit: Two Paths Forward</vt:lpstr>
      <vt:lpstr>Berkley Public Schools</vt:lpstr>
      <vt:lpstr>Berkley Police Department/Communications</vt:lpstr>
      <vt:lpstr>Berkley Fire/Rescue</vt:lpstr>
      <vt:lpstr>Berkley Highway Department</vt:lpstr>
      <vt:lpstr>Berkley Town Hall (General Government)</vt:lpstr>
      <vt:lpstr>Year-One Investment by Department</vt:lpstr>
      <vt:lpstr>Long-Term Stability</vt:lpstr>
      <vt:lpstr>Long-Term Stability</vt:lpstr>
      <vt:lpstr>Questions &amp;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Matthew Chabot</cp:lastModifiedBy>
  <cp:revision>30</cp:revision>
  <dcterms:created xsi:type="dcterms:W3CDTF">2013-01-27T09:14:16Z</dcterms:created>
  <dcterms:modified xsi:type="dcterms:W3CDTF">2026-02-11T17:37:22Z</dcterms:modified>
  <cp:category/>
</cp:coreProperties>
</file>