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0" r:id="rId3"/>
    <p:sldId id="281" r:id="rId4"/>
    <p:sldId id="282" r:id="rId5"/>
    <p:sldId id="261" r:id="rId6"/>
    <p:sldId id="283" r:id="rId7"/>
    <p:sldId id="260" r:id="rId8"/>
    <p:sldId id="262" r:id="rId9"/>
    <p:sldId id="263" r:id="rId10"/>
    <p:sldId id="285" r:id="rId11"/>
    <p:sldId id="284" r:id="rId12"/>
    <p:sldId id="267" r:id="rId13"/>
    <p:sldId id="286" r:id="rId14"/>
    <p:sldId id="266" r:id="rId15"/>
    <p:sldId id="287" r:id="rId16"/>
    <p:sldId id="274" r:id="rId17"/>
    <p:sldId id="268" r:id="rId18"/>
    <p:sldId id="269" r:id="rId19"/>
    <p:sldId id="271" r:id="rId20"/>
    <p:sldId id="270" r:id="rId21"/>
    <p:sldId id="272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4A0A8-374A-402A-9F1F-DEC30A52D6A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D3A365-02C7-4CED-96A3-C8E84EEC7E25}">
      <dgm:prSet/>
      <dgm:spPr/>
      <dgm:t>
        <a:bodyPr/>
        <a:lstStyle/>
        <a:p>
          <a:r>
            <a:rPr lang="en-US" b="0" i="0" baseline="0"/>
            <a:t>To explain how Berkley Fire/Rescue operates day to day</a:t>
          </a:r>
          <a:endParaRPr lang="en-US"/>
        </a:p>
      </dgm:t>
    </dgm:pt>
    <dgm:pt modelId="{EDA98A36-491B-4034-AE29-833D68B5AFDA}" type="parTrans" cxnId="{6E5F01C2-27A3-4E8B-A982-642DB2C37A62}">
      <dgm:prSet/>
      <dgm:spPr/>
      <dgm:t>
        <a:bodyPr/>
        <a:lstStyle/>
        <a:p>
          <a:endParaRPr lang="en-US"/>
        </a:p>
      </dgm:t>
    </dgm:pt>
    <dgm:pt modelId="{526A29D8-7C23-4DBF-BDB7-03E874855F20}" type="sibTrans" cxnId="{6E5F01C2-27A3-4E8B-A982-642DB2C37A62}">
      <dgm:prSet/>
      <dgm:spPr/>
      <dgm:t>
        <a:bodyPr/>
        <a:lstStyle/>
        <a:p>
          <a:endParaRPr lang="en-US"/>
        </a:p>
      </dgm:t>
    </dgm:pt>
    <dgm:pt modelId="{1AD8D661-77A2-4467-B0E3-94243F1D4F05}">
      <dgm:prSet/>
      <dgm:spPr/>
      <dgm:t>
        <a:bodyPr/>
        <a:lstStyle/>
        <a:p>
          <a:r>
            <a:rPr lang="en-US" b="0" i="0" baseline="0"/>
            <a:t>To share current staffing, budget, and response realities</a:t>
          </a:r>
          <a:endParaRPr lang="en-US"/>
        </a:p>
      </dgm:t>
    </dgm:pt>
    <dgm:pt modelId="{3239873A-79FA-407E-8D04-5808B67EB28E}" type="parTrans" cxnId="{EBF16E04-6CD6-4072-BC60-5B8ECCBEF57D}">
      <dgm:prSet/>
      <dgm:spPr/>
      <dgm:t>
        <a:bodyPr/>
        <a:lstStyle/>
        <a:p>
          <a:endParaRPr lang="en-US"/>
        </a:p>
      </dgm:t>
    </dgm:pt>
    <dgm:pt modelId="{F523BF3A-DFA9-4B6C-89FB-ED7EC05CAAAE}" type="sibTrans" cxnId="{EBF16E04-6CD6-4072-BC60-5B8ECCBEF57D}">
      <dgm:prSet/>
      <dgm:spPr/>
      <dgm:t>
        <a:bodyPr/>
        <a:lstStyle/>
        <a:p>
          <a:endParaRPr lang="en-US"/>
        </a:p>
      </dgm:t>
    </dgm:pt>
    <dgm:pt modelId="{8C514BE5-DFCD-454D-951F-E00418ECFDDC}">
      <dgm:prSet/>
      <dgm:spPr/>
      <dgm:t>
        <a:bodyPr/>
        <a:lstStyle/>
        <a:p>
          <a:r>
            <a:rPr lang="en-US" b="0" i="0" baseline="0"/>
            <a:t>To explain how proposed FY27 budget reductions affect service</a:t>
          </a:r>
          <a:endParaRPr lang="en-US"/>
        </a:p>
      </dgm:t>
    </dgm:pt>
    <dgm:pt modelId="{C37B6F22-00B1-496C-B393-2704E7BCFCAA}" type="parTrans" cxnId="{22DEEC74-45C4-450F-8952-7B6F0E25207F}">
      <dgm:prSet/>
      <dgm:spPr/>
      <dgm:t>
        <a:bodyPr/>
        <a:lstStyle/>
        <a:p>
          <a:endParaRPr lang="en-US"/>
        </a:p>
      </dgm:t>
    </dgm:pt>
    <dgm:pt modelId="{6A8CEB45-7B3B-4823-B05B-8362CE8AE9A8}" type="sibTrans" cxnId="{22DEEC74-45C4-450F-8952-7B6F0E25207F}">
      <dgm:prSet/>
      <dgm:spPr/>
      <dgm:t>
        <a:bodyPr/>
        <a:lstStyle/>
        <a:p>
          <a:endParaRPr lang="en-US"/>
        </a:p>
      </dgm:t>
    </dgm:pt>
    <dgm:pt modelId="{3E206E38-5BC4-46F7-A23C-06C4D578BF7C}">
      <dgm:prSet/>
      <dgm:spPr/>
      <dgm:t>
        <a:bodyPr/>
        <a:lstStyle/>
        <a:p>
          <a:r>
            <a:rPr lang="en-US" b="0" i="0" baseline="0"/>
            <a:t>To answer questions and hear community concerns</a:t>
          </a:r>
          <a:endParaRPr lang="en-US"/>
        </a:p>
      </dgm:t>
    </dgm:pt>
    <dgm:pt modelId="{918EBC19-D47F-499A-AF82-F4DBECFEE7D8}" type="parTrans" cxnId="{76B9E7EF-39B6-4833-B95B-B2431862111F}">
      <dgm:prSet/>
      <dgm:spPr/>
      <dgm:t>
        <a:bodyPr/>
        <a:lstStyle/>
        <a:p>
          <a:endParaRPr lang="en-US"/>
        </a:p>
      </dgm:t>
    </dgm:pt>
    <dgm:pt modelId="{2D3FFA83-AFC4-472E-A86F-2EB2483AA9E4}" type="sibTrans" cxnId="{76B9E7EF-39B6-4833-B95B-B2431862111F}">
      <dgm:prSet/>
      <dgm:spPr/>
      <dgm:t>
        <a:bodyPr/>
        <a:lstStyle/>
        <a:p>
          <a:endParaRPr lang="en-US"/>
        </a:p>
      </dgm:t>
    </dgm:pt>
    <dgm:pt modelId="{49188B62-5830-4814-8CF7-F5B6830BA134}" type="pres">
      <dgm:prSet presAssocID="{CA54A0A8-374A-402A-9F1F-DEC30A52D6A5}" presName="outerComposite" presStyleCnt="0">
        <dgm:presLayoutVars>
          <dgm:chMax val="5"/>
          <dgm:dir/>
          <dgm:resizeHandles val="exact"/>
        </dgm:presLayoutVars>
      </dgm:prSet>
      <dgm:spPr/>
    </dgm:pt>
    <dgm:pt modelId="{D85883CB-E693-4BBD-93A9-1EB7DCBB1646}" type="pres">
      <dgm:prSet presAssocID="{CA54A0A8-374A-402A-9F1F-DEC30A52D6A5}" presName="dummyMaxCanvas" presStyleCnt="0">
        <dgm:presLayoutVars/>
      </dgm:prSet>
      <dgm:spPr/>
    </dgm:pt>
    <dgm:pt modelId="{8CF1D752-9EE0-46BA-8CEF-03B06C2302DF}" type="pres">
      <dgm:prSet presAssocID="{CA54A0A8-374A-402A-9F1F-DEC30A52D6A5}" presName="FourNodes_1" presStyleLbl="node1" presStyleIdx="0" presStyleCnt="4">
        <dgm:presLayoutVars>
          <dgm:bulletEnabled val="1"/>
        </dgm:presLayoutVars>
      </dgm:prSet>
      <dgm:spPr/>
    </dgm:pt>
    <dgm:pt modelId="{F95288CB-CB33-47A7-91FD-494EF8C5A74C}" type="pres">
      <dgm:prSet presAssocID="{CA54A0A8-374A-402A-9F1F-DEC30A52D6A5}" presName="FourNodes_2" presStyleLbl="node1" presStyleIdx="1" presStyleCnt="4">
        <dgm:presLayoutVars>
          <dgm:bulletEnabled val="1"/>
        </dgm:presLayoutVars>
      </dgm:prSet>
      <dgm:spPr/>
    </dgm:pt>
    <dgm:pt modelId="{473BE24D-C899-4501-B6A4-963AABCCB6BC}" type="pres">
      <dgm:prSet presAssocID="{CA54A0A8-374A-402A-9F1F-DEC30A52D6A5}" presName="FourNodes_3" presStyleLbl="node1" presStyleIdx="2" presStyleCnt="4">
        <dgm:presLayoutVars>
          <dgm:bulletEnabled val="1"/>
        </dgm:presLayoutVars>
      </dgm:prSet>
      <dgm:spPr/>
    </dgm:pt>
    <dgm:pt modelId="{3516267E-B108-4076-AC36-2CFB153FF26E}" type="pres">
      <dgm:prSet presAssocID="{CA54A0A8-374A-402A-9F1F-DEC30A52D6A5}" presName="FourNodes_4" presStyleLbl="node1" presStyleIdx="3" presStyleCnt="4">
        <dgm:presLayoutVars>
          <dgm:bulletEnabled val="1"/>
        </dgm:presLayoutVars>
      </dgm:prSet>
      <dgm:spPr/>
    </dgm:pt>
    <dgm:pt modelId="{31A0A68D-684E-481E-BE85-DE056018AD7C}" type="pres">
      <dgm:prSet presAssocID="{CA54A0A8-374A-402A-9F1F-DEC30A52D6A5}" presName="FourConn_1-2" presStyleLbl="fgAccFollowNode1" presStyleIdx="0" presStyleCnt="3">
        <dgm:presLayoutVars>
          <dgm:bulletEnabled val="1"/>
        </dgm:presLayoutVars>
      </dgm:prSet>
      <dgm:spPr/>
    </dgm:pt>
    <dgm:pt modelId="{6F7E88B3-0A26-419C-9E2E-A78DCC2B66E3}" type="pres">
      <dgm:prSet presAssocID="{CA54A0A8-374A-402A-9F1F-DEC30A52D6A5}" presName="FourConn_2-3" presStyleLbl="fgAccFollowNode1" presStyleIdx="1" presStyleCnt="3">
        <dgm:presLayoutVars>
          <dgm:bulletEnabled val="1"/>
        </dgm:presLayoutVars>
      </dgm:prSet>
      <dgm:spPr/>
    </dgm:pt>
    <dgm:pt modelId="{B7D38304-3AA1-4291-84E0-CA0609D65064}" type="pres">
      <dgm:prSet presAssocID="{CA54A0A8-374A-402A-9F1F-DEC30A52D6A5}" presName="FourConn_3-4" presStyleLbl="fgAccFollowNode1" presStyleIdx="2" presStyleCnt="3">
        <dgm:presLayoutVars>
          <dgm:bulletEnabled val="1"/>
        </dgm:presLayoutVars>
      </dgm:prSet>
      <dgm:spPr/>
    </dgm:pt>
    <dgm:pt modelId="{320C684A-DAD3-401D-B8FE-6E8E37A3B640}" type="pres">
      <dgm:prSet presAssocID="{CA54A0A8-374A-402A-9F1F-DEC30A52D6A5}" presName="FourNodes_1_text" presStyleLbl="node1" presStyleIdx="3" presStyleCnt="4">
        <dgm:presLayoutVars>
          <dgm:bulletEnabled val="1"/>
        </dgm:presLayoutVars>
      </dgm:prSet>
      <dgm:spPr/>
    </dgm:pt>
    <dgm:pt modelId="{10652DE5-2C2A-45E1-9C05-88FB19981B12}" type="pres">
      <dgm:prSet presAssocID="{CA54A0A8-374A-402A-9F1F-DEC30A52D6A5}" presName="FourNodes_2_text" presStyleLbl="node1" presStyleIdx="3" presStyleCnt="4">
        <dgm:presLayoutVars>
          <dgm:bulletEnabled val="1"/>
        </dgm:presLayoutVars>
      </dgm:prSet>
      <dgm:spPr/>
    </dgm:pt>
    <dgm:pt modelId="{3DF3BF6A-D327-4B47-87A0-DA8144C759F0}" type="pres">
      <dgm:prSet presAssocID="{CA54A0A8-374A-402A-9F1F-DEC30A52D6A5}" presName="FourNodes_3_text" presStyleLbl="node1" presStyleIdx="3" presStyleCnt="4">
        <dgm:presLayoutVars>
          <dgm:bulletEnabled val="1"/>
        </dgm:presLayoutVars>
      </dgm:prSet>
      <dgm:spPr/>
    </dgm:pt>
    <dgm:pt modelId="{D0D0B6BF-1DF5-47BA-A248-F1D9512DAACD}" type="pres">
      <dgm:prSet presAssocID="{CA54A0A8-374A-402A-9F1F-DEC30A52D6A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BF16E04-6CD6-4072-BC60-5B8ECCBEF57D}" srcId="{CA54A0A8-374A-402A-9F1F-DEC30A52D6A5}" destId="{1AD8D661-77A2-4467-B0E3-94243F1D4F05}" srcOrd="1" destOrd="0" parTransId="{3239873A-79FA-407E-8D04-5808B67EB28E}" sibTransId="{F523BF3A-DFA9-4B6C-89FB-ED7EC05CAAAE}"/>
    <dgm:cxn modelId="{55A29D04-DB5B-4AD1-A505-78D4255A34F9}" type="presOf" srcId="{6A8CEB45-7B3B-4823-B05B-8362CE8AE9A8}" destId="{B7D38304-3AA1-4291-84E0-CA0609D65064}" srcOrd="0" destOrd="0" presId="urn:microsoft.com/office/officeart/2005/8/layout/vProcess5"/>
    <dgm:cxn modelId="{9EB1011E-1C38-470C-8375-AED3385F7633}" type="presOf" srcId="{F523BF3A-DFA9-4B6C-89FB-ED7EC05CAAAE}" destId="{6F7E88B3-0A26-419C-9E2E-A78DCC2B66E3}" srcOrd="0" destOrd="0" presId="urn:microsoft.com/office/officeart/2005/8/layout/vProcess5"/>
    <dgm:cxn modelId="{8603FF22-2F78-4751-95C7-7F69E8203706}" type="presOf" srcId="{1AD8D661-77A2-4467-B0E3-94243F1D4F05}" destId="{F95288CB-CB33-47A7-91FD-494EF8C5A74C}" srcOrd="0" destOrd="0" presId="urn:microsoft.com/office/officeart/2005/8/layout/vProcess5"/>
    <dgm:cxn modelId="{B6D83727-0938-4FDD-89E6-A6DA34EA6E06}" type="presOf" srcId="{1CD3A365-02C7-4CED-96A3-C8E84EEC7E25}" destId="{320C684A-DAD3-401D-B8FE-6E8E37A3B640}" srcOrd="1" destOrd="0" presId="urn:microsoft.com/office/officeart/2005/8/layout/vProcess5"/>
    <dgm:cxn modelId="{E3E47F35-DFA5-46FD-ACFA-510FAD2852CE}" type="presOf" srcId="{3E206E38-5BC4-46F7-A23C-06C4D578BF7C}" destId="{D0D0B6BF-1DF5-47BA-A248-F1D9512DAACD}" srcOrd="1" destOrd="0" presId="urn:microsoft.com/office/officeart/2005/8/layout/vProcess5"/>
    <dgm:cxn modelId="{F409B55C-0557-4DF6-B3D6-7BAC0A254238}" type="presOf" srcId="{CA54A0A8-374A-402A-9F1F-DEC30A52D6A5}" destId="{49188B62-5830-4814-8CF7-F5B6830BA134}" srcOrd="0" destOrd="0" presId="urn:microsoft.com/office/officeart/2005/8/layout/vProcess5"/>
    <dgm:cxn modelId="{22DEEC74-45C4-450F-8952-7B6F0E25207F}" srcId="{CA54A0A8-374A-402A-9F1F-DEC30A52D6A5}" destId="{8C514BE5-DFCD-454D-951F-E00418ECFDDC}" srcOrd="2" destOrd="0" parTransId="{C37B6F22-00B1-496C-B393-2704E7BCFCAA}" sibTransId="{6A8CEB45-7B3B-4823-B05B-8362CE8AE9A8}"/>
    <dgm:cxn modelId="{58B66881-883A-49C7-BD0F-7A8BF6486F69}" type="presOf" srcId="{1AD8D661-77A2-4467-B0E3-94243F1D4F05}" destId="{10652DE5-2C2A-45E1-9C05-88FB19981B12}" srcOrd="1" destOrd="0" presId="urn:microsoft.com/office/officeart/2005/8/layout/vProcess5"/>
    <dgm:cxn modelId="{A98A7696-A014-4124-A88E-A422EE49D750}" type="presOf" srcId="{1CD3A365-02C7-4CED-96A3-C8E84EEC7E25}" destId="{8CF1D752-9EE0-46BA-8CEF-03B06C2302DF}" srcOrd="0" destOrd="0" presId="urn:microsoft.com/office/officeart/2005/8/layout/vProcess5"/>
    <dgm:cxn modelId="{6E5F01C2-27A3-4E8B-A982-642DB2C37A62}" srcId="{CA54A0A8-374A-402A-9F1F-DEC30A52D6A5}" destId="{1CD3A365-02C7-4CED-96A3-C8E84EEC7E25}" srcOrd="0" destOrd="0" parTransId="{EDA98A36-491B-4034-AE29-833D68B5AFDA}" sibTransId="{526A29D8-7C23-4DBF-BDB7-03E874855F20}"/>
    <dgm:cxn modelId="{BFF626C6-CE7F-46FF-9C20-31DE410CF5E6}" type="presOf" srcId="{526A29D8-7C23-4DBF-BDB7-03E874855F20}" destId="{31A0A68D-684E-481E-BE85-DE056018AD7C}" srcOrd="0" destOrd="0" presId="urn:microsoft.com/office/officeart/2005/8/layout/vProcess5"/>
    <dgm:cxn modelId="{504DA2CF-E32B-441D-99EF-69EE58B1E6AE}" type="presOf" srcId="{3E206E38-5BC4-46F7-A23C-06C4D578BF7C}" destId="{3516267E-B108-4076-AC36-2CFB153FF26E}" srcOrd="0" destOrd="0" presId="urn:microsoft.com/office/officeart/2005/8/layout/vProcess5"/>
    <dgm:cxn modelId="{26F22BDD-7A50-47BD-A2D0-1294788B8562}" type="presOf" srcId="{8C514BE5-DFCD-454D-951F-E00418ECFDDC}" destId="{473BE24D-C899-4501-B6A4-963AABCCB6BC}" srcOrd="0" destOrd="0" presId="urn:microsoft.com/office/officeart/2005/8/layout/vProcess5"/>
    <dgm:cxn modelId="{76B9E7EF-39B6-4833-B95B-B2431862111F}" srcId="{CA54A0A8-374A-402A-9F1F-DEC30A52D6A5}" destId="{3E206E38-5BC4-46F7-A23C-06C4D578BF7C}" srcOrd="3" destOrd="0" parTransId="{918EBC19-D47F-499A-AF82-F4DBECFEE7D8}" sibTransId="{2D3FFA83-AFC4-472E-A86F-2EB2483AA9E4}"/>
    <dgm:cxn modelId="{57C032F7-B2AE-4610-929A-26D2A8F33E53}" type="presOf" srcId="{8C514BE5-DFCD-454D-951F-E00418ECFDDC}" destId="{3DF3BF6A-D327-4B47-87A0-DA8144C759F0}" srcOrd="1" destOrd="0" presId="urn:microsoft.com/office/officeart/2005/8/layout/vProcess5"/>
    <dgm:cxn modelId="{E505587A-A031-4C0D-BDEB-E6B8409493A7}" type="presParOf" srcId="{49188B62-5830-4814-8CF7-F5B6830BA134}" destId="{D85883CB-E693-4BBD-93A9-1EB7DCBB1646}" srcOrd="0" destOrd="0" presId="urn:microsoft.com/office/officeart/2005/8/layout/vProcess5"/>
    <dgm:cxn modelId="{E9F4489C-7D6D-4883-9A44-1835ED89E48E}" type="presParOf" srcId="{49188B62-5830-4814-8CF7-F5B6830BA134}" destId="{8CF1D752-9EE0-46BA-8CEF-03B06C2302DF}" srcOrd="1" destOrd="0" presId="urn:microsoft.com/office/officeart/2005/8/layout/vProcess5"/>
    <dgm:cxn modelId="{997407C7-6F6A-4408-82B1-1F6FF69E7B9B}" type="presParOf" srcId="{49188B62-5830-4814-8CF7-F5B6830BA134}" destId="{F95288CB-CB33-47A7-91FD-494EF8C5A74C}" srcOrd="2" destOrd="0" presId="urn:microsoft.com/office/officeart/2005/8/layout/vProcess5"/>
    <dgm:cxn modelId="{93AFA879-8952-42EE-87E6-A46F0D6B8BDE}" type="presParOf" srcId="{49188B62-5830-4814-8CF7-F5B6830BA134}" destId="{473BE24D-C899-4501-B6A4-963AABCCB6BC}" srcOrd="3" destOrd="0" presId="urn:microsoft.com/office/officeart/2005/8/layout/vProcess5"/>
    <dgm:cxn modelId="{6597BC05-3D30-4A5F-AF12-291E42401489}" type="presParOf" srcId="{49188B62-5830-4814-8CF7-F5B6830BA134}" destId="{3516267E-B108-4076-AC36-2CFB153FF26E}" srcOrd="4" destOrd="0" presId="urn:microsoft.com/office/officeart/2005/8/layout/vProcess5"/>
    <dgm:cxn modelId="{3ECBFFB6-6740-49F3-9D70-DF6D03986BFB}" type="presParOf" srcId="{49188B62-5830-4814-8CF7-F5B6830BA134}" destId="{31A0A68D-684E-481E-BE85-DE056018AD7C}" srcOrd="5" destOrd="0" presId="urn:microsoft.com/office/officeart/2005/8/layout/vProcess5"/>
    <dgm:cxn modelId="{45D74FD9-8F7D-4E09-A375-82CBA282DBDC}" type="presParOf" srcId="{49188B62-5830-4814-8CF7-F5B6830BA134}" destId="{6F7E88B3-0A26-419C-9E2E-A78DCC2B66E3}" srcOrd="6" destOrd="0" presId="urn:microsoft.com/office/officeart/2005/8/layout/vProcess5"/>
    <dgm:cxn modelId="{3BA2E997-F7DE-4E3E-817F-29A99F90CBC4}" type="presParOf" srcId="{49188B62-5830-4814-8CF7-F5B6830BA134}" destId="{B7D38304-3AA1-4291-84E0-CA0609D65064}" srcOrd="7" destOrd="0" presId="urn:microsoft.com/office/officeart/2005/8/layout/vProcess5"/>
    <dgm:cxn modelId="{B0894C38-9503-4B20-9473-D45C0C8C7A4F}" type="presParOf" srcId="{49188B62-5830-4814-8CF7-F5B6830BA134}" destId="{320C684A-DAD3-401D-B8FE-6E8E37A3B640}" srcOrd="8" destOrd="0" presId="urn:microsoft.com/office/officeart/2005/8/layout/vProcess5"/>
    <dgm:cxn modelId="{A1624047-18F2-45AF-B724-84A45232B8F6}" type="presParOf" srcId="{49188B62-5830-4814-8CF7-F5B6830BA134}" destId="{10652DE5-2C2A-45E1-9C05-88FB19981B12}" srcOrd="9" destOrd="0" presId="urn:microsoft.com/office/officeart/2005/8/layout/vProcess5"/>
    <dgm:cxn modelId="{B954F4FB-C05A-4F43-A879-E393F271200B}" type="presParOf" srcId="{49188B62-5830-4814-8CF7-F5B6830BA134}" destId="{3DF3BF6A-D327-4B47-87A0-DA8144C759F0}" srcOrd="10" destOrd="0" presId="urn:microsoft.com/office/officeart/2005/8/layout/vProcess5"/>
    <dgm:cxn modelId="{F1A147A8-7883-4654-A83E-B71909FC004D}" type="presParOf" srcId="{49188B62-5830-4814-8CF7-F5B6830BA134}" destId="{D0D0B6BF-1DF5-47BA-A248-F1D9512DAAC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ED40C7-73D7-430B-A6FD-9DDF0F095B81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019AC08-A610-4721-9F46-5F9F8EE813DE}">
      <dgm:prSet/>
      <dgm:spPr/>
      <dgm:t>
        <a:bodyPr/>
        <a:lstStyle/>
        <a:p>
          <a:r>
            <a:rPr lang="en-US"/>
            <a:t>Stations</a:t>
          </a:r>
        </a:p>
      </dgm:t>
    </dgm:pt>
    <dgm:pt modelId="{C263C545-408F-4CDF-BB53-60AB955067B2}" type="parTrans" cxnId="{D05B7ECF-76AD-4A84-A1A8-FAA8435924C4}">
      <dgm:prSet/>
      <dgm:spPr/>
      <dgm:t>
        <a:bodyPr/>
        <a:lstStyle/>
        <a:p>
          <a:endParaRPr lang="en-US"/>
        </a:p>
      </dgm:t>
    </dgm:pt>
    <dgm:pt modelId="{A1F2F07E-8FCF-4DC2-9499-EF83FC784DB0}" type="sibTrans" cxnId="{D05B7ECF-76AD-4A84-A1A8-FAA8435924C4}">
      <dgm:prSet/>
      <dgm:spPr/>
      <dgm:t>
        <a:bodyPr/>
        <a:lstStyle/>
        <a:p>
          <a:endParaRPr lang="en-US"/>
        </a:p>
      </dgm:t>
    </dgm:pt>
    <dgm:pt modelId="{17380F2F-D9F7-4372-A3B2-E5C03627F714}">
      <dgm:prSet/>
      <dgm:spPr/>
      <dgm:t>
        <a:bodyPr/>
        <a:lstStyle/>
        <a:p>
          <a:r>
            <a:rPr lang="en-US"/>
            <a:t>Station #1 - Public Safety Building</a:t>
          </a:r>
        </a:p>
      </dgm:t>
    </dgm:pt>
    <dgm:pt modelId="{3A4B9D96-EB47-4A73-986D-B3215F9EAE22}" type="parTrans" cxnId="{14872FF6-D4F2-4C47-86E9-E1DA9FFBF1D1}">
      <dgm:prSet/>
      <dgm:spPr/>
      <dgm:t>
        <a:bodyPr/>
        <a:lstStyle/>
        <a:p>
          <a:endParaRPr lang="en-US"/>
        </a:p>
      </dgm:t>
    </dgm:pt>
    <dgm:pt modelId="{4553E4D1-0230-4B3E-BEDC-7C278817C472}" type="sibTrans" cxnId="{14872FF6-D4F2-4C47-86E9-E1DA9FFBF1D1}">
      <dgm:prSet/>
      <dgm:spPr/>
      <dgm:t>
        <a:bodyPr/>
        <a:lstStyle/>
        <a:p>
          <a:endParaRPr lang="en-US"/>
        </a:p>
      </dgm:t>
    </dgm:pt>
    <dgm:pt modelId="{5B100774-50FD-4E59-8AE5-DD767EC6ACB9}">
      <dgm:prSet/>
      <dgm:spPr/>
      <dgm:t>
        <a:bodyPr/>
        <a:lstStyle/>
        <a:p>
          <a:r>
            <a:rPr lang="en-US"/>
            <a:t>Station #2 – 6 Grove Street (Unmanned)</a:t>
          </a:r>
        </a:p>
      </dgm:t>
    </dgm:pt>
    <dgm:pt modelId="{9C563D7E-73B1-4BC7-B98A-9E6D96142697}" type="parTrans" cxnId="{A352281F-521A-4E27-9C9C-DF6C31762807}">
      <dgm:prSet/>
      <dgm:spPr/>
      <dgm:t>
        <a:bodyPr/>
        <a:lstStyle/>
        <a:p>
          <a:endParaRPr lang="en-US"/>
        </a:p>
      </dgm:t>
    </dgm:pt>
    <dgm:pt modelId="{C2F47654-BF51-4528-8848-811E1DCF3049}" type="sibTrans" cxnId="{A352281F-521A-4E27-9C9C-DF6C31762807}">
      <dgm:prSet/>
      <dgm:spPr/>
      <dgm:t>
        <a:bodyPr/>
        <a:lstStyle/>
        <a:p>
          <a:endParaRPr lang="en-US"/>
        </a:p>
      </dgm:t>
    </dgm:pt>
    <dgm:pt modelId="{ACA7BAB7-FE64-4ACF-B582-4BB1D9FD8BB5}">
      <dgm:prSet/>
      <dgm:spPr/>
      <dgm:t>
        <a:bodyPr/>
        <a:lstStyle/>
        <a:p>
          <a:r>
            <a:rPr lang="en-US"/>
            <a:t>Apparatus</a:t>
          </a:r>
        </a:p>
      </dgm:t>
    </dgm:pt>
    <dgm:pt modelId="{07E92A71-8F48-4C4D-A19F-D76A964978B9}" type="parTrans" cxnId="{16B23097-0614-4574-9C19-115740550657}">
      <dgm:prSet/>
      <dgm:spPr/>
      <dgm:t>
        <a:bodyPr/>
        <a:lstStyle/>
        <a:p>
          <a:endParaRPr lang="en-US"/>
        </a:p>
      </dgm:t>
    </dgm:pt>
    <dgm:pt modelId="{9D7A6DB0-9B83-4F8F-AB05-3D939EF8DB4A}" type="sibTrans" cxnId="{16B23097-0614-4574-9C19-115740550657}">
      <dgm:prSet/>
      <dgm:spPr/>
      <dgm:t>
        <a:bodyPr/>
        <a:lstStyle/>
        <a:p>
          <a:endParaRPr lang="en-US"/>
        </a:p>
      </dgm:t>
    </dgm:pt>
    <dgm:pt modelId="{2035BB67-AB29-4E8C-BEA9-D02A7C7182B3}">
      <dgm:prSet/>
      <dgm:spPr/>
      <dgm:t>
        <a:bodyPr/>
        <a:lstStyle/>
        <a:p>
          <a:r>
            <a:rPr lang="en-US"/>
            <a:t>3 Engines</a:t>
          </a:r>
        </a:p>
      </dgm:t>
    </dgm:pt>
    <dgm:pt modelId="{AE7EFE70-E403-414F-A129-33BAEA71979E}" type="parTrans" cxnId="{07A6895F-F858-4CB8-A195-15D5C230EBDA}">
      <dgm:prSet/>
      <dgm:spPr/>
      <dgm:t>
        <a:bodyPr/>
        <a:lstStyle/>
        <a:p>
          <a:endParaRPr lang="en-US"/>
        </a:p>
      </dgm:t>
    </dgm:pt>
    <dgm:pt modelId="{F0D6DEE6-EF62-43AE-9EBC-8D3594066307}" type="sibTrans" cxnId="{07A6895F-F858-4CB8-A195-15D5C230EBDA}">
      <dgm:prSet/>
      <dgm:spPr/>
      <dgm:t>
        <a:bodyPr/>
        <a:lstStyle/>
        <a:p>
          <a:endParaRPr lang="en-US"/>
        </a:p>
      </dgm:t>
    </dgm:pt>
    <dgm:pt modelId="{F692F4D7-A537-41CA-9F07-65157820F933}">
      <dgm:prSet/>
      <dgm:spPr/>
      <dgm:t>
        <a:bodyPr/>
        <a:lstStyle/>
        <a:p>
          <a:r>
            <a:rPr lang="en-US"/>
            <a:t>2 Tankers</a:t>
          </a:r>
        </a:p>
      </dgm:t>
    </dgm:pt>
    <dgm:pt modelId="{9C686128-538C-4418-96A8-54120EBE87B8}" type="parTrans" cxnId="{C0742476-2887-4838-9ACF-E3925C856431}">
      <dgm:prSet/>
      <dgm:spPr/>
      <dgm:t>
        <a:bodyPr/>
        <a:lstStyle/>
        <a:p>
          <a:endParaRPr lang="en-US"/>
        </a:p>
      </dgm:t>
    </dgm:pt>
    <dgm:pt modelId="{D3A7C3C5-6B87-48A2-B279-8428AF1CD44D}" type="sibTrans" cxnId="{C0742476-2887-4838-9ACF-E3925C856431}">
      <dgm:prSet/>
      <dgm:spPr/>
      <dgm:t>
        <a:bodyPr/>
        <a:lstStyle/>
        <a:p>
          <a:endParaRPr lang="en-US"/>
        </a:p>
      </dgm:t>
    </dgm:pt>
    <dgm:pt modelId="{078217FD-585B-49B2-9744-22FCCABAEA06}">
      <dgm:prSet/>
      <dgm:spPr/>
      <dgm:t>
        <a:bodyPr/>
        <a:lstStyle/>
        <a:p>
          <a:r>
            <a:rPr lang="en-US"/>
            <a:t>1 Ladder Truck</a:t>
          </a:r>
        </a:p>
      </dgm:t>
    </dgm:pt>
    <dgm:pt modelId="{4BBA5F96-9CE6-4E47-A4CF-BCA6536492B9}" type="parTrans" cxnId="{18B4387A-481F-4752-B684-976F01226301}">
      <dgm:prSet/>
      <dgm:spPr/>
      <dgm:t>
        <a:bodyPr/>
        <a:lstStyle/>
        <a:p>
          <a:endParaRPr lang="en-US"/>
        </a:p>
      </dgm:t>
    </dgm:pt>
    <dgm:pt modelId="{44B2A9F4-2A9E-4D78-BF97-3FE63F6F13E2}" type="sibTrans" cxnId="{18B4387A-481F-4752-B684-976F01226301}">
      <dgm:prSet/>
      <dgm:spPr/>
      <dgm:t>
        <a:bodyPr/>
        <a:lstStyle/>
        <a:p>
          <a:endParaRPr lang="en-US"/>
        </a:p>
      </dgm:t>
    </dgm:pt>
    <dgm:pt modelId="{02DB6DB3-B646-4A14-81E3-45055787A57B}">
      <dgm:prSet/>
      <dgm:spPr/>
      <dgm:t>
        <a:bodyPr/>
        <a:lstStyle/>
        <a:p>
          <a:r>
            <a:rPr lang="en-US"/>
            <a:t>2 Forestry Trucks</a:t>
          </a:r>
        </a:p>
      </dgm:t>
    </dgm:pt>
    <dgm:pt modelId="{062DA49D-A89E-4B1B-B5F0-A4023A1F8927}" type="parTrans" cxnId="{F5DDF958-7A80-4DD6-AFC5-189BAB8CA29A}">
      <dgm:prSet/>
      <dgm:spPr/>
      <dgm:t>
        <a:bodyPr/>
        <a:lstStyle/>
        <a:p>
          <a:endParaRPr lang="en-US"/>
        </a:p>
      </dgm:t>
    </dgm:pt>
    <dgm:pt modelId="{D7F78708-59D2-43F4-BC4E-9B74FC079959}" type="sibTrans" cxnId="{F5DDF958-7A80-4DD6-AFC5-189BAB8CA29A}">
      <dgm:prSet/>
      <dgm:spPr/>
      <dgm:t>
        <a:bodyPr/>
        <a:lstStyle/>
        <a:p>
          <a:endParaRPr lang="en-US"/>
        </a:p>
      </dgm:t>
    </dgm:pt>
    <dgm:pt modelId="{B7141EFC-ACFB-4903-8D8A-952E56D1BC38}">
      <dgm:prSet/>
      <dgm:spPr/>
      <dgm:t>
        <a:bodyPr/>
        <a:lstStyle/>
        <a:p>
          <a:r>
            <a:rPr lang="en-US"/>
            <a:t>2 Ambulances</a:t>
          </a:r>
        </a:p>
      </dgm:t>
    </dgm:pt>
    <dgm:pt modelId="{2D698ED9-2516-4366-AD41-EDD885E37799}" type="parTrans" cxnId="{0E07AA42-24AE-4110-814E-E41F973CB52A}">
      <dgm:prSet/>
      <dgm:spPr/>
      <dgm:t>
        <a:bodyPr/>
        <a:lstStyle/>
        <a:p>
          <a:endParaRPr lang="en-US"/>
        </a:p>
      </dgm:t>
    </dgm:pt>
    <dgm:pt modelId="{B97AF460-678A-4AD4-AA33-3998F7806772}" type="sibTrans" cxnId="{0E07AA42-24AE-4110-814E-E41F973CB52A}">
      <dgm:prSet/>
      <dgm:spPr/>
      <dgm:t>
        <a:bodyPr/>
        <a:lstStyle/>
        <a:p>
          <a:endParaRPr lang="en-US"/>
        </a:p>
      </dgm:t>
    </dgm:pt>
    <dgm:pt modelId="{B1152A4D-4126-465B-A37B-D0C2792DA92E}">
      <dgm:prSet/>
      <dgm:spPr/>
      <dgm:t>
        <a:bodyPr/>
        <a:lstStyle/>
        <a:p>
          <a:r>
            <a:rPr lang="en-US"/>
            <a:t>2 UTV’s (1 Rescue &amp; 1 Forestry)</a:t>
          </a:r>
        </a:p>
      </dgm:t>
    </dgm:pt>
    <dgm:pt modelId="{1F3CA7FD-1917-4133-BD83-82AC9FFBA66A}" type="parTrans" cxnId="{E46EE2BF-F7D6-4FD4-BBEB-3EEEAD7F835A}">
      <dgm:prSet/>
      <dgm:spPr/>
      <dgm:t>
        <a:bodyPr/>
        <a:lstStyle/>
        <a:p>
          <a:endParaRPr lang="en-US"/>
        </a:p>
      </dgm:t>
    </dgm:pt>
    <dgm:pt modelId="{E9FF7DA1-E21A-4AD1-8DE4-3DA964CE7F01}" type="sibTrans" cxnId="{E46EE2BF-F7D6-4FD4-BBEB-3EEEAD7F835A}">
      <dgm:prSet/>
      <dgm:spPr/>
      <dgm:t>
        <a:bodyPr/>
        <a:lstStyle/>
        <a:p>
          <a:endParaRPr lang="en-US"/>
        </a:p>
      </dgm:t>
    </dgm:pt>
    <dgm:pt modelId="{736B9458-85B2-4867-B3BC-56D16FE094F4}">
      <dgm:prSet/>
      <dgm:spPr/>
      <dgm:t>
        <a:bodyPr/>
        <a:lstStyle/>
        <a:p>
          <a:r>
            <a:rPr lang="en-US"/>
            <a:t>2 Command Vehicles</a:t>
          </a:r>
        </a:p>
      </dgm:t>
    </dgm:pt>
    <dgm:pt modelId="{C95999B5-08E2-4EF8-AAF0-D4D2C9EF74AB}" type="parTrans" cxnId="{5789775C-DFEC-4FCE-9EBF-0A4679D55F79}">
      <dgm:prSet/>
      <dgm:spPr/>
      <dgm:t>
        <a:bodyPr/>
        <a:lstStyle/>
        <a:p>
          <a:endParaRPr lang="en-US"/>
        </a:p>
      </dgm:t>
    </dgm:pt>
    <dgm:pt modelId="{DCA281A4-763F-4AB0-AF44-CB46145BB1DC}" type="sibTrans" cxnId="{5789775C-DFEC-4FCE-9EBF-0A4679D55F79}">
      <dgm:prSet/>
      <dgm:spPr/>
      <dgm:t>
        <a:bodyPr/>
        <a:lstStyle/>
        <a:p>
          <a:endParaRPr lang="en-US"/>
        </a:p>
      </dgm:t>
    </dgm:pt>
    <dgm:pt modelId="{FA9154F8-9878-41A4-9990-3F799F569FF9}">
      <dgm:prSet/>
      <dgm:spPr/>
      <dgm:t>
        <a:bodyPr/>
        <a:lstStyle/>
        <a:p>
          <a:r>
            <a:rPr lang="en-US"/>
            <a:t>1 Emergency Management Vehicle (Repurposed Ambulance)</a:t>
          </a:r>
        </a:p>
      </dgm:t>
    </dgm:pt>
    <dgm:pt modelId="{D2EDA10E-B796-4071-8B1B-09DC1DD9A625}" type="parTrans" cxnId="{CE70A014-6D67-4379-9611-98FB5E1AC034}">
      <dgm:prSet/>
      <dgm:spPr/>
      <dgm:t>
        <a:bodyPr/>
        <a:lstStyle/>
        <a:p>
          <a:endParaRPr lang="en-US"/>
        </a:p>
      </dgm:t>
    </dgm:pt>
    <dgm:pt modelId="{4312D57E-B362-4DE0-BB18-E3FA1375445E}" type="sibTrans" cxnId="{CE70A014-6D67-4379-9611-98FB5E1AC034}">
      <dgm:prSet/>
      <dgm:spPr/>
      <dgm:t>
        <a:bodyPr/>
        <a:lstStyle/>
        <a:p>
          <a:endParaRPr lang="en-US"/>
        </a:p>
      </dgm:t>
    </dgm:pt>
    <dgm:pt modelId="{4B4256A6-6D8D-4883-BACC-537865BF7AAB}">
      <dgm:prSet/>
      <dgm:spPr/>
      <dgm:t>
        <a:bodyPr/>
        <a:lstStyle/>
        <a:p>
          <a:r>
            <a:rPr lang="en-US"/>
            <a:t>2 Boats (Shared with Police)</a:t>
          </a:r>
        </a:p>
      </dgm:t>
    </dgm:pt>
    <dgm:pt modelId="{97081814-7573-49B6-B59C-60A2D1A2C9B5}" type="parTrans" cxnId="{5C4CE2D5-DF54-4F69-BEF2-01809050F154}">
      <dgm:prSet/>
      <dgm:spPr/>
      <dgm:t>
        <a:bodyPr/>
        <a:lstStyle/>
        <a:p>
          <a:endParaRPr lang="en-US"/>
        </a:p>
      </dgm:t>
    </dgm:pt>
    <dgm:pt modelId="{2A216BC4-8807-42AA-8087-2FDDDDB03ED8}" type="sibTrans" cxnId="{5C4CE2D5-DF54-4F69-BEF2-01809050F154}">
      <dgm:prSet/>
      <dgm:spPr/>
      <dgm:t>
        <a:bodyPr/>
        <a:lstStyle/>
        <a:p>
          <a:endParaRPr lang="en-US"/>
        </a:p>
      </dgm:t>
    </dgm:pt>
    <dgm:pt modelId="{51934032-5193-40B6-9166-F2D3229F9F0F}" type="pres">
      <dgm:prSet presAssocID="{0FED40C7-73D7-430B-A6FD-9DDF0F095B81}" presName="Name0" presStyleCnt="0">
        <dgm:presLayoutVars>
          <dgm:dir/>
          <dgm:animLvl val="lvl"/>
          <dgm:resizeHandles val="exact"/>
        </dgm:presLayoutVars>
      </dgm:prSet>
      <dgm:spPr/>
    </dgm:pt>
    <dgm:pt modelId="{71AF505C-77E3-4D0D-A954-40DFCC30AC35}" type="pres">
      <dgm:prSet presAssocID="{8019AC08-A610-4721-9F46-5F9F8EE813DE}" presName="composite" presStyleCnt="0"/>
      <dgm:spPr/>
    </dgm:pt>
    <dgm:pt modelId="{2A11C646-B60B-4B31-8C66-7485D700EC15}" type="pres">
      <dgm:prSet presAssocID="{8019AC08-A610-4721-9F46-5F9F8EE813D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FBF1EAE-C3E1-4647-BE82-662BA379E99F}" type="pres">
      <dgm:prSet presAssocID="{8019AC08-A610-4721-9F46-5F9F8EE813DE}" presName="desTx" presStyleLbl="alignAccFollowNode1" presStyleIdx="0" presStyleCnt="2">
        <dgm:presLayoutVars>
          <dgm:bulletEnabled val="1"/>
        </dgm:presLayoutVars>
      </dgm:prSet>
      <dgm:spPr/>
    </dgm:pt>
    <dgm:pt modelId="{A1AC4914-3EEA-4018-BDC1-5840B1923D35}" type="pres">
      <dgm:prSet presAssocID="{A1F2F07E-8FCF-4DC2-9499-EF83FC784DB0}" presName="space" presStyleCnt="0"/>
      <dgm:spPr/>
    </dgm:pt>
    <dgm:pt modelId="{533B0E8E-8982-4C8A-BD49-F6128B978CAA}" type="pres">
      <dgm:prSet presAssocID="{ACA7BAB7-FE64-4ACF-B582-4BB1D9FD8BB5}" presName="composite" presStyleCnt="0"/>
      <dgm:spPr/>
    </dgm:pt>
    <dgm:pt modelId="{59DBC048-7688-4469-95D9-12CB865A58EC}" type="pres">
      <dgm:prSet presAssocID="{ACA7BAB7-FE64-4ACF-B582-4BB1D9FD8BB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8AFEC95-BF85-4507-895C-F749AF1E9DBB}" type="pres">
      <dgm:prSet presAssocID="{ACA7BAB7-FE64-4ACF-B582-4BB1D9FD8BB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8016B0D-7716-475C-B897-38E70AE02A05}" type="presOf" srcId="{4B4256A6-6D8D-4883-BACC-537865BF7AAB}" destId="{18AFEC95-BF85-4507-895C-F749AF1E9DBB}" srcOrd="0" destOrd="8" presId="urn:microsoft.com/office/officeart/2005/8/layout/hList1"/>
    <dgm:cxn modelId="{36477F0D-0B32-428F-AD5F-264E50E7D184}" type="presOf" srcId="{02DB6DB3-B646-4A14-81E3-45055787A57B}" destId="{18AFEC95-BF85-4507-895C-F749AF1E9DBB}" srcOrd="0" destOrd="3" presId="urn:microsoft.com/office/officeart/2005/8/layout/hList1"/>
    <dgm:cxn modelId="{0A2CA30F-339C-40B3-823E-DDC81EF01B57}" type="presOf" srcId="{078217FD-585B-49B2-9744-22FCCABAEA06}" destId="{18AFEC95-BF85-4507-895C-F749AF1E9DBB}" srcOrd="0" destOrd="2" presId="urn:microsoft.com/office/officeart/2005/8/layout/hList1"/>
    <dgm:cxn modelId="{CE70A014-6D67-4379-9611-98FB5E1AC034}" srcId="{ACA7BAB7-FE64-4ACF-B582-4BB1D9FD8BB5}" destId="{FA9154F8-9878-41A4-9990-3F799F569FF9}" srcOrd="7" destOrd="0" parTransId="{D2EDA10E-B796-4071-8B1B-09DC1DD9A625}" sibTransId="{4312D57E-B362-4DE0-BB18-E3FA1375445E}"/>
    <dgm:cxn modelId="{A352281F-521A-4E27-9C9C-DF6C31762807}" srcId="{8019AC08-A610-4721-9F46-5F9F8EE813DE}" destId="{5B100774-50FD-4E59-8AE5-DD767EC6ACB9}" srcOrd="1" destOrd="0" parTransId="{9C563D7E-73B1-4BC7-B98A-9E6D96142697}" sibTransId="{C2F47654-BF51-4528-8848-811E1DCF3049}"/>
    <dgm:cxn modelId="{D32C2530-06BE-4792-B89C-2C5777353C2F}" type="presOf" srcId="{FA9154F8-9878-41A4-9990-3F799F569FF9}" destId="{18AFEC95-BF85-4507-895C-F749AF1E9DBB}" srcOrd="0" destOrd="7" presId="urn:microsoft.com/office/officeart/2005/8/layout/hList1"/>
    <dgm:cxn modelId="{5789775C-DFEC-4FCE-9EBF-0A4679D55F79}" srcId="{ACA7BAB7-FE64-4ACF-B582-4BB1D9FD8BB5}" destId="{736B9458-85B2-4867-B3BC-56D16FE094F4}" srcOrd="6" destOrd="0" parTransId="{C95999B5-08E2-4EF8-AAF0-D4D2C9EF74AB}" sibTransId="{DCA281A4-763F-4AB0-AF44-CB46145BB1DC}"/>
    <dgm:cxn modelId="{07A6895F-F858-4CB8-A195-15D5C230EBDA}" srcId="{ACA7BAB7-FE64-4ACF-B582-4BB1D9FD8BB5}" destId="{2035BB67-AB29-4E8C-BEA9-D02A7C7182B3}" srcOrd="0" destOrd="0" parTransId="{AE7EFE70-E403-414F-A129-33BAEA71979E}" sibTransId="{F0D6DEE6-EF62-43AE-9EBC-8D3594066307}"/>
    <dgm:cxn modelId="{0E07AA42-24AE-4110-814E-E41F973CB52A}" srcId="{ACA7BAB7-FE64-4ACF-B582-4BB1D9FD8BB5}" destId="{B7141EFC-ACFB-4903-8D8A-952E56D1BC38}" srcOrd="4" destOrd="0" parTransId="{2D698ED9-2516-4366-AD41-EDD885E37799}" sibTransId="{B97AF460-678A-4AD4-AA33-3998F7806772}"/>
    <dgm:cxn modelId="{DBD83A4C-EA7A-40DB-9461-E734CBAA7B09}" type="presOf" srcId="{F692F4D7-A537-41CA-9F07-65157820F933}" destId="{18AFEC95-BF85-4507-895C-F749AF1E9DBB}" srcOrd="0" destOrd="1" presId="urn:microsoft.com/office/officeart/2005/8/layout/hList1"/>
    <dgm:cxn modelId="{5B8C9F70-1C91-49AE-98ED-9106A1AAF286}" type="presOf" srcId="{736B9458-85B2-4867-B3BC-56D16FE094F4}" destId="{18AFEC95-BF85-4507-895C-F749AF1E9DBB}" srcOrd="0" destOrd="6" presId="urn:microsoft.com/office/officeart/2005/8/layout/hList1"/>
    <dgm:cxn modelId="{C0742476-2887-4838-9ACF-E3925C856431}" srcId="{ACA7BAB7-FE64-4ACF-B582-4BB1D9FD8BB5}" destId="{F692F4D7-A537-41CA-9F07-65157820F933}" srcOrd="1" destOrd="0" parTransId="{9C686128-538C-4418-96A8-54120EBE87B8}" sibTransId="{D3A7C3C5-6B87-48A2-B279-8428AF1CD44D}"/>
    <dgm:cxn modelId="{F5DDF958-7A80-4DD6-AFC5-189BAB8CA29A}" srcId="{ACA7BAB7-FE64-4ACF-B582-4BB1D9FD8BB5}" destId="{02DB6DB3-B646-4A14-81E3-45055787A57B}" srcOrd="3" destOrd="0" parTransId="{062DA49D-A89E-4B1B-B5F0-A4023A1F8927}" sibTransId="{D7F78708-59D2-43F4-BC4E-9B74FC079959}"/>
    <dgm:cxn modelId="{18B4387A-481F-4752-B684-976F01226301}" srcId="{ACA7BAB7-FE64-4ACF-B582-4BB1D9FD8BB5}" destId="{078217FD-585B-49B2-9744-22FCCABAEA06}" srcOrd="2" destOrd="0" parTransId="{4BBA5F96-9CE6-4E47-A4CF-BCA6536492B9}" sibTransId="{44B2A9F4-2A9E-4D78-BF97-3FE63F6F13E2}"/>
    <dgm:cxn modelId="{330B0094-D8A1-49BC-9100-0936124ACC93}" type="presOf" srcId="{B1152A4D-4126-465B-A37B-D0C2792DA92E}" destId="{18AFEC95-BF85-4507-895C-F749AF1E9DBB}" srcOrd="0" destOrd="5" presId="urn:microsoft.com/office/officeart/2005/8/layout/hList1"/>
    <dgm:cxn modelId="{16B23097-0614-4574-9C19-115740550657}" srcId="{0FED40C7-73D7-430B-A6FD-9DDF0F095B81}" destId="{ACA7BAB7-FE64-4ACF-B582-4BB1D9FD8BB5}" srcOrd="1" destOrd="0" parTransId="{07E92A71-8F48-4C4D-A19F-D76A964978B9}" sibTransId="{9D7A6DB0-9B83-4F8F-AB05-3D939EF8DB4A}"/>
    <dgm:cxn modelId="{95F789A9-BCE4-4BC9-970E-DE54E7FE081A}" type="presOf" srcId="{0FED40C7-73D7-430B-A6FD-9DDF0F095B81}" destId="{51934032-5193-40B6-9166-F2D3229F9F0F}" srcOrd="0" destOrd="0" presId="urn:microsoft.com/office/officeart/2005/8/layout/hList1"/>
    <dgm:cxn modelId="{BA5C29B2-49B3-4032-B824-0543212037D0}" type="presOf" srcId="{17380F2F-D9F7-4372-A3B2-E5C03627F714}" destId="{BFBF1EAE-C3E1-4647-BE82-662BA379E99F}" srcOrd="0" destOrd="0" presId="urn:microsoft.com/office/officeart/2005/8/layout/hList1"/>
    <dgm:cxn modelId="{EFBDB3B8-235B-4E62-87F7-3328939A6E95}" type="presOf" srcId="{ACA7BAB7-FE64-4ACF-B582-4BB1D9FD8BB5}" destId="{59DBC048-7688-4469-95D9-12CB865A58EC}" srcOrd="0" destOrd="0" presId="urn:microsoft.com/office/officeart/2005/8/layout/hList1"/>
    <dgm:cxn modelId="{3C3AD7BC-5684-44FD-8C7A-880F7355AE7D}" type="presOf" srcId="{2035BB67-AB29-4E8C-BEA9-D02A7C7182B3}" destId="{18AFEC95-BF85-4507-895C-F749AF1E9DBB}" srcOrd="0" destOrd="0" presId="urn:microsoft.com/office/officeart/2005/8/layout/hList1"/>
    <dgm:cxn modelId="{E46EE2BF-F7D6-4FD4-BBEB-3EEEAD7F835A}" srcId="{ACA7BAB7-FE64-4ACF-B582-4BB1D9FD8BB5}" destId="{B1152A4D-4126-465B-A37B-D0C2792DA92E}" srcOrd="5" destOrd="0" parTransId="{1F3CA7FD-1917-4133-BD83-82AC9FFBA66A}" sibTransId="{E9FF7DA1-E21A-4AD1-8DE4-3DA964CE7F01}"/>
    <dgm:cxn modelId="{D05B7ECF-76AD-4A84-A1A8-FAA8435924C4}" srcId="{0FED40C7-73D7-430B-A6FD-9DDF0F095B81}" destId="{8019AC08-A610-4721-9F46-5F9F8EE813DE}" srcOrd="0" destOrd="0" parTransId="{C263C545-408F-4CDF-BB53-60AB955067B2}" sibTransId="{A1F2F07E-8FCF-4DC2-9499-EF83FC784DB0}"/>
    <dgm:cxn modelId="{5C4CE2D5-DF54-4F69-BEF2-01809050F154}" srcId="{ACA7BAB7-FE64-4ACF-B582-4BB1D9FD8BB5}" destId="{4B4256A6-6D8D-4883-BACC-537865BF7AAB}" srcOrd="8" destOrd="0" parTransId="{97081814-7573-49B6-B59C-60A2D1A2C9B5}" sibTransId="{2A216BC4-8807-42AA-8087-2FDDDDB03ED8}"/>
    <dgm:cxn modelId="{A2A2D6ED-60E8-495A-8834-2FF6F169D034}" type="presOf" srcId="{5B100774-50FD-4E59-8AE5-DD767EC6ACB9}" destId="{BFBF1EAE-C3E1-4647-BE82-662BA379E99F}" srcOrd="0" destOrd="1" presId="urn:microsoft.com/office/officeart/2005/8/layout/hList1"/>
    <dgm:cxn modelId="{2D1B70F2-A46C-4CC2-A61D-C9DF73BD068C}" type="presOf" srcId="{8019AC08-A610-4721-9F46-5F9F8EE813DE}" destId="{2A11C646-B60B-4B31-8C66-7485D700EC15}" srcOrd="0" destOrd="0" presId="urn:microsoft.com/office/officeart/2005/8/layout/hList1"/>
    <dgm:cxn modelId="{14872FF6-D4F2-4C47-86E9-E1DA9FFBF1D1}" srcId="{8019AC08-A610-4721-9F46-5F9F8EE813DE}" destId="{17380F2F-D9F7-4372-A3B2-E5C03627F714}" srcOrd="0" destOrd="0" parTransId="{3A4B9D96-EB47-4A73-986D-B3215F9EAE22}" sibTransId="{4553E4D1-0230-4B3E-BEDC-7C278817C472}"/>
    <dgm:cxn modelId="{D129BFFC-D218-4C83-9C15-7CDF1F934F64}" type="presOf" srcId="{B7141EFC-ACFB-4903-8D8A-952E56D1BC38}" destId="{18AFEC95-BF85-4507-895C-F749AF1E9DBB}" srcOrd="0" destOrd="4" presId="urn:microsoft.com/office/officeart/2005/8/layout/hList1"/>
    <dgm:cxn modelId="{C3005040-70EB-45C6-A5A1-6C6C3A7BE205}" type="presParOf" srcId="{51934032-5193-40B6-9166-F2D3229F9F0F}" destId="{71AF505C-77E3-4D0D-A954-40DFCC30AC35}" srcOrd="0" destOrd="0" presId="urn:microsoft.com/office/officeart/2005/8/layout/hList1"/>
    <dgm:cxn modelId="{E4BA0519-E941-4A9B-878D-E1C9BCC56A91}" type="presParOf" srcId="{71AF505C-77E3-4D0D-A954-40DFCC30AC35}" destId="{2A11C646-B60B-4B31-8C66-7485D700EC15}" srcOrd="0" destOrd="0" presId="urn:microsoft.com/office/officeart/2005/8/layout/hList1"/>
    <dgm:cxn modelId="{F86FCCC4-11BD-480E-ACC3-987ECDA76B03}" type="presParOf" srcId="{71AF505C-77E3-4D0D-A954-40DFCC30AC35}" destId="{BFBF1EAE-C3E1-4647-BE82-662BA379E99F}" srcOrd="1" destOrd="0" presId="urn:microsoft.com/office/officeart/2005/8/layout/hList1"/>
    <dgm:cxn modelId="{416A287C-0010-4A00-85AE-F948FB682C0B}" type="presParOf" srcId="{51934032-5193-40B6-9166-F2D3229F9F0F}" destId="{A1AC4914-3EEA-4018-BDC1-5840B1923D35}" srcOrd="1" destOrd="0" presId="urn:microsoft.com/office/officeart/2005/8/layout/hList1"/>
    <dgm:cxn modelId="{396718E7-3B5C-456E-AA2F-D8743264705E}" type="presParOf" srcId="{51934032-5193-40B6-9166-F2D3229F9F0F}" destId="{533B0E8E-8982-4C8A-BD49-F6128B978CAA}" srcOrd="2" destOrd="0" presId="urn:microsoft.com/office/officeart/2005/8/layout/hList1"/>
    <dgm:cxn modelId="{9B354FF7-1684-49AF-99F1-543EE269416F}" type="presParOf" srcId="{533B0E8E-8982-4C8A-BD49-F6128B978CAA}" destId="{59DBC048-7688-4469-95D9-12CB865A58EC}" srcOrd="0" destOrd="0" presId="urn:microsoft.com/office/officeart/2005/8/layout/hList1"/>
    <dgm:cxn modelId="{5EAD47D1-0ACD-4CE3-A62C-A207EA76A3D1}" type="presParOf" srcId="{533B0E8E-8982-4C8A-BD49-F6128B978CAA}" destId="{18AFEC95-BF85-4507-895C-F749AF1E9D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1916C5-FA2D-4E71-91C2-66B538FC83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EADB35C-C0E1-4C13-9D22-DF6D051F11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Chief – Weekdays</a:t>
          </a:r>
        </a:p>
      </dgm:t>
    </dgm:pt>
    <dgm:pt modelId="{C8C4995C-CCE8-4F8C-B01A-2DB4B7ABE8DA}" type="parTrans" cxnId="{A702A186-B3B7-4DD4-9808-F941266FC855}">
      <dgm:prSet/>
      <dgm:spPr/>
      <dgm:t>
        <a:bodyPr/>
        <a:lstStyle/>
        <a:p>
          <a:endParaRPr lang="en-US"/>
        </a:p>
      </dgm:t>
    </dgm:pt>
    <dgm:pt modelId="{B932E9CB-D834-492C-AB81-3BAD888BA7AB}" type="sibTrans" cxnId="{A702A186-B3B7-4DD4-9808-F941266FC855}">
      <dgm:prSet/>
      <dgm:spPr/>
      <dgm:t>
        <a:bodyPr/>
        <a:lstStyle/>
        <a:p>
          <a:endParaRPr lang="en-US"/>
        </a:p>
      </dgm:t>
    </dgm:pt>
    <dgm:pt modelId="{EC1861D7-BFF3-424C-B0B6-7C067864C0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Deputy Chief – Weekdays (Currently on rotation)</a:t>
          </a:r>
        </a:p>
      </dgm:t>
    </dgm:pt>
    <dgm:pt modelId="{45308751-2AC0-4F1F-962D-8392714DDFE8}" type="parTrans" cxnId="{C6CB022E-C4FC-419F-AFD1-57116FB493E5}">
      <dgm:prSet/>
      <dgm:spPr/>
      <dgm:t>
        <a:bodyPr/>
        <a:lstStyle/>
        <a:p>
          <a:endParaRPr lang="en-US"/>
        </a:p>
      </dgm:t>
    </dgm:pt>
    <dgm:pt modelId="{81492F0A-69A1-4083-947F-C6A80071EF9B}" type="sibTrans" cxnId="{C6CB022E-C4FC-419F-AFD1-57116FB493E5}">
      <dgm:prSet/>
      <dgm:spPr/>
      <dgm:t>
        <a:bodyPr/>
        <a:lstStyle/>
        <a:p>
          <a:endParaRPr lang="en-US"/>
        </a:p>
      </dgm:t>
    </dgm:pt>
    <dgm:pt modelId="{D816E294-4F81-4B32-AA4C-4B966FD609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Administrative Assistant – 30 hours Mon-Thur</a:t>
          </a:r>
        </a:p>
      </dgm:t>
    </dgm:pt>
    <dgm:pt modelId="{F1A847EF-4C26-4564-B687-F22E3779C8F2}" type="parTrans" cxnId="{5AC0C74A-A28E-4088-AE32-C9253AA788FA}">
      <dgm:prSet/>
      <dgm:spPr/>
      <dgm:t>
        <a:bodyPr/>
        <a:lstStyle/>
        <a:p>
          <a:endParaRPr lang="en-US"/>
        </a:p>
      </dgm:t>
    </dgm:pt>
    <dgm:pt modelId="{87301642-BD97-4743-B73C-440936A8C514}" type="sibTrans" cxnId="{5AC0C74A-A28E-4088-AE32-C9253AA788FA}">
      <dgm:prSet/>
      <dgm:spPr/>
      <dgm:t>
        <a:bodyPr/>
        <a:lstStyle/>
        <a:p>
          <a:endParaRPr lang="en-US"/>
        </a:p>
      </dgm:t>
    </dgm:pt>
    <dgm:pt modelId="{C9D78302-F28B-4197-AF51-84EE746681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Minimum 2 personnel per shift (1 FF/Medic &amp; 1 FF/EMT)</a:t>
          </a:r>
        </a:p>
      </dgm:t>
    </dgm:pt>
    <dgm:pt modelId="{DCB4B9A1-3E4B-47F9-844F-2728767E7B71}" type="parTrans" cxnId="{D0CF7B44-11BE-49BE-970A-D9C6EA56F494}">
      <dgm:prSet/>
      <dgm:spPr/>
      <dgm:t>
        <a:bodyPr/>
        <a:lstStyle/>
        <a:p>
          <a:endParaRPr lang="en-US"/>
        </a:p>
      </dgm:t>
    </dgm:pt>
    <dgm:pt modelId="{F7FD303C-56BB-4F25-934B-8EE53BB01BE5}" type="sibTrans" cxnId="{D0CF7B44-11BE-49BE-970A-D9C6EA56F494}">
      <dgm:prSet/>
      <dgm:spPr/>
      <dgm:t>
        <a:bodyPr/>
        <a:lstStyle/>
        <a:p>
          <a:endParaRPr lang="en-US"/>
        </a:p>
      </dgm:t>
    </dgm:pt>
    <dgm:pt modelId="{256EAE39-54FE-4190-A216-561EA748D5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4 Group Rotations</a:t>
          </a:r>
        </a:p>
      </dgm:t>
    </dgm:pt>
    <dgm:pt modelId="{A1E0FE26-0846-4EC3-89B0-17279D327E6A}" type="parTrans" cxnId="{47D59922-4A93-4EC9-9BF6-3E97B8221B09}">
      <dgm:prSet/>
      <dgm:spPr/>
      <dgm:t>
        <a:bodyPr/>
        <a:lstStyle/>
        <a:p>
          <a:endParaRPr lang="en-US"/>
        </a:p>
      </dgm:t>
    </dgm:pt>
    <dgm:pt modelId="{ACEAD6AC-B756-484A-871C-50253FD741B3}" type="sibTrans" cxnId="{47D59922-4A93-4EC9-9BF6-3E97B8221B09}">
      <dgm:prSet/>
      <dgm:spPr/>
      <dgm:t>
        <a:bodyPr/>
        <a:lstStyle/>
        <a:p>
          <a:endParaRPr lang="en-US"/>
        </a:p>
      </dgm:t>
    </dgm:pt>
    <dgm:pt modelId="{BEB290A6-84E1-429B-8DAB-AB8781FF7D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 Groups staffed with full-time staff</a:t>
          </a:r>
        </a:p>
      </dgm:t>
    </dgm:pt>
    <dgm:pt modelId="{8A21F193-2D54-459E-A9D1-AF49E7E10F4A}" type="parTrans" cxnId="{7525D1A1-E170-40B9-8B92-C8B92ACC2F72}">
      <dgm:prSet/>
      <dgm:spPr/>
      <dgm:t>
        <a:bodyPr/>
        <a:lstStyle/>
        <a:p>
          <a:endParaRPr lang="en-US"/>
        </a:p>
      </dgm:t>
    </dgm:pt>
    <dgm:pt modelId="{F0EE1FEF-FE35-4CB4-A9BF-383B3615114C}" type="sibTrans" cxnId="{7525D1A1-E170-40B9-8B92-C8B92ACC2F72}">
      <dgm:prSet/>
      <dgm:spPr/>
      <dgm:t>
        <a:bodyPr/>
        <a:lstStyle/>
        <a:p>
          <a:endParaRPr lang="en-US"/>
        </a:p>
      </dgm:t>
    </dgm:pt>
    <dgm:pt modelId="{E8057A4A-CB73-4482-9E0A-D645401D0E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 groups staffed with full-time &amp; on-call staff combined</a:t>
          </a:r>
        </a:p>
      </dgm:t>
    </dgm:pt>
    <dgm:pt modelId="{EBE8C1FD-1C88-4518-825D-0683B9267935}" type="parTrans" cxnId="{06A92931-C3D1-4E40-A052-1ABF128992D9}">
      <dgm:prSet/>
      <dgm:spPr/>
      <dgm:t>
        <a:bodyPr/>
        <a:lstStyle/>
        <a:p>
          <a:endParaRPr lang="en-US"/>
        </a:p>
      </dgm:t>
    </dgm:pt>
    <dgm:pt modelId="{3E38F513-E899-47E1-A77D-D88C1B9022CB}" type="sibTrans" cxnId="{06A92931-C3D1-4E40-A052-1ABF128992D9}">
      <dgm:prSet/>
      <dgm:spPr/>
      <dgm:t>
        <a:bodyPr/>
        <a:lstStyle/>
        <a:p>
          <a:endParaRPr lang="en-US"/>
        </a:p>
      </dgm:t>
    </dgm:pt>
    <dgm:pt modelId="{62715D20-B37D-4615-9A58-2090C0CF38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Off duty full-time and On-call Members toned in for callback on any call more than routine medical or still alarm</a:t>
          </a:r>
        </a:p>
      </dgm:t>
    </dgm:pt>
    <dgm:pt modelId="{6EBA5122-6E0A-48C6-A831-90129BA23BE1}" type="parTrans" cxnId="{8B008AF5-5745-4FA0-8E69-54D5D7162860}">
      <dgm:prSet/>
      <dgm:spPr/>
      <dgm:t>
        <a:bodyPr/>
        <a:lstStyle/>
        <a:p>
          <a:endParaRPr lang="en-US"/>
        </a:p>
      </dgm:t>
    </dgm:pt>
    <dgm:pt modelId="{74894CCC-5C0E-42CA-98F7-D438A201D243}" type="sibTrans" cxnId="{8B008AF5-5745-4FA0-8E69-54D5D7162860}">
      <dgm:prSet/>
      <dgm:spPr/>
      <dgm:t>
        <a:bodyPr/>
        <a:lstStyle/>
        <a:p>
          <a:endParaRPr lang="en-US"/>
        </a:p>
      </dgm:t>
    </dgm:pt>
    <dgm:pt modelId="{A4C11D09-CF5F-42BD-928E-A9AEC7E05B2D}" type="pres">
      <dgm:prSet presAssocID="{B61916C5-FA2D-4E71-91C2-66B538FC8312}" presName="root" presStyleCnt="0">
        <dgm:presLayoutVars>
          <dgm:dir/>
          <dgm:resizeHandles val="exact"/>
        </dgm:presLayoutVars>
      </dgm:prSet>
      <dgm:spPr/>
    </dgm:pt>
    <dgm:pt modelId="{FB141178-439D-498D-86C7-3A015D5B2D68}" type="pres">
      <dgm:prSet presAssocID="{EEADB35C-C0E1-4C13-9D22-DF6D051F11D4}" presName="compNode" presStyleCnt="0"/>
      <dgm:spPr/>
    </dgm:pt>
    <dgm:pt modelId="{0EF4E5C3-F662-4B3B-9D58-566BF1B4EFA1}" type="pres">
      <dgm:prSet presAssocID="{EEADB35C-C0E1-4C13-9D22-DF6D051F11D4}" presName="bgRect" presStyleLbl="bgShp" presStyleIdx="0" presStyleCnt="5"/>
      <dgm:spPr/>
    </dgm:pt>
    <dgm:pt modelId="{7C7F9E97-3405-4AF2-B07C-4E077897D763}" type="pres">
      <dgm:prSet presAssocID="{EEADB35C-C0E1-4C13-9D22-DF6D051F11D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97A442B2-F3F6-490F-9135-8AAF19E28544}" type="pres">
      <dgm:prSet presAssocID="{EEADB35C-C0E1-4C13-9D22-DF6D051F11D4}" presName="spaceRect" presStyleCnt="0"/>
      <dgm:spPr/>
    </dgm:pt>
    <dgm:pt modelId="{4000A635-176E-4573-BA68-F949F5CC8655}" type="pres">
      <dgm:prSet presAssocID="{EEADB35C-C0E1-4C13-9D22-DF6D051F11D4}" presName="parTx" presStyleLbl="revTx" presStyleIdx="0" presStyleCnt="6">
        <dgm:presLayoutVars>
          <dgm:chMax val="0"/>
          <dgm:chPref val="0"/>
        </dgm:presLayoutVars>
      </dgm:prSet>
      <dgm:spPr/>
    </dgm:pt>
    <dgm:pt modelId="{FC63746B-328B-4F7F-9ABD-CDB503841761}" type="pres">
      <dgm:prSet presAssocID="{B932E9CB-D834-492C-AB81-3BAD888BA7AB}" presName="sibTrans" presStyleCnt="0"/>
      <dgm:spPr/>
    </dgm:pt>
    <dgm:pt modelId="{B269F2C8-0B89-4DE2-A535-FEEBBE5A6417}" type="pres">
      <dgm:prSet presAssocID="{EC1861D7-BFF3-424C-B0B6-7C067864C0E2}" presName="compNode" presStyleCnt="0"/>
      <dgm:spPr/>
    </dgm:pt>
    <dgm:pt modelId="{0BE4F97B-0A8B-4FBC-A0C3-7FBB4974AB3B}" type="pres">
      <dgm:prSet presAssocID="{EC1861D7-BFF3-424C-B0B6-7C067864C0E2}" presName="bgRect" presStyleLbl="bgShp" presStyleIdx="1" presStyleCnt="5"/>
      <dgm:spPr/>
    </dgm:pt>
    <dgm:pt modelId="{B7467E28-F80A-4D53-A6B6-B63EC1AFA4DF}" type="pres">
      <dgm:prSet presAssocID="{EC1861D7-BFF3-424C-B0B6-7C067864C0E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fessor"/>
        </a:ext>
      </dgm:extLst>
    </dgm:pt>
    <dgm:pt modelId="{BC57FACB-CF0A-4B0F-B036-9F7E865D372F}" type="pres">
      <dgm:prSet presAssocID="{EC1861D7-BFF3-424C-B0B6-7C067864C0E2}" presName="spaceRect" presStyleCnt="0"/>
      <dgm:spPr/>
    </dgm:pt>
    <dgm:pt modelId="{FE2A3E02-A6DC-4E61-AE81-DFB6B7E84C4A}" type="pres">
      <dgm:prSet presAssocID="{EC1861D7-BFF3-424C-B0B6-7C067864C0E2}" presName="parTx" presStyleLbl="revTx" presStyleIdx="1" presStyleCnt="6">
        <dgm:presLayoutVars>
          <dgm:chMax val="0"/>
          <dgm:chPref val="0"/>
        </dgm:presLayoutVars>
      </dgm:prSet>
      <dgm:spPr/>
    </dgm:pt>
    <dgm:pt modelId="{C2618FB0-872A-44AB-8DA0-E50DB925F458}" type="pres">
      <dgm:prSet presAssocID="{81492F0A-69A1-4083-947F-C6A80071EF9B}" presName="sibTrans" presStyleCnt="0"/>
      <dgm:spPr/>
    </dgm:pt>
    <dgm:pt modelId="{D5A4C007-BAB5-4EEE-9261-AF2CB2D59E8A}" type="pres">
      <dgm:prSet presAssocID="{D816E294-4F81-4B32-AA4C-4B966FD609E2}" presName="compNode" presStyleCnt="0"/>
      <dgm:spPr/>
    </dgm:pt>
    <dgm:pt modelId="{FE22893A-9C14-420F-9EE6-F9D63FCA353D}" type="pres">
      <dgm:prSet presAssocID="{D816E294-4F81-4B32-AA4C-4B966FD609E2}" presName="bgRect" presStyleLbl="bgShp" presStyleIdx="2" presStyleCnt="5"/>
      <dgm:spPr/>
    </dgm:pt>
    <dgm:pt modelId="{75DD17C2-BB29-4F81-9FFC-74176874E954}" type="pres">
      <dgm:prSet presAssocID="{D816E294-4F81-4B32-AA4C-4B966FD609E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54A7D2C0-F464-43C1-8FBD-546D9D174C1B}" type="pres">
      <dgm:prSet presAssocID="{D816E294-4F81-4B32-AA4C-4B966FD609E2}" presName="spaceRect" presStyleCnt="0"/>
      <dgm:spPr/>
    </dgm:pt>
    <dgm:pt modelId="{C6A90DCA-E177-4445-9E97-E5F5B326FC5E}" type="pres">
      <dgm:prSet presAssocID="{D816E294-4F81-4B32-AA4C-4B966FD609E2}" presName="parTx" presStyleLbl="revTx" presStyleIdx="2" presStyleCnt="6">
        <dgm:presLayoutVars>
          <dgm:chMax val="0"/>
          <dgm:chPref val="0"/>
        </dgm:presLayoutVars>
      </dgm:prSet>
      <dgm:spPr/>
    </dgm:pt>
    <dgm:pt modelId="{E77E17B0-E50A-4BEE-B086-4FA3A9226A04}" type="pres">
      <dgm:prSet presAssocID="{87301642-BD97-4743-B73C-440936A8C514}" presName="sibTrans" presStyleCnt="0"/>
      <dgm:spPr/>
    </dgm:pt>
    <dgm:pt modelId="{937D3826-1D70-4CA6-8CAD-2016E4A8A3BE}" type="pres">
      <dgm:prSet presAssocID="{C9D78302-F28B-4197-AF51-84EE74668119}" presName="compNode" presStyleCnt="0"/>
      <dgm:spPr/>
    </dgm:pt>
    <dgm:pt modelId="{BC5D6B9B-73A5-4C67-887A-ED460F0FFB0F}" type="pres">
      <dgm:prSet presAssocID="{C9D78302-F28B-4197-AF51-84EE74668119}" presName="bgRect" presStyleLbl="bgShp" presStyleIdx="3" presStyleCnt="5"/>
      <dgm:spPr/>
    </dgm:pt>
    <dgm:pt modelId="{009DF169-22DE-402B-B57B-464A2C5AEFC5}" type="pres">
      <dgm:prSet presAssocID="{C9D78302-F28B-4197-AF51-84EE7466811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9413866B-4C1F-4974-AD31-8A9CE58CDF9A}" type="pres">
      <dgm:prSet presAssocID="{C9D78302-F28B-4197-AF51-84EE74668119}" presName="spaceRect" presStyleCnt="0"/>
      <dgm:spPr/>
    </dgm:pt>
    <dgm:pt modelId="{C2F329F3-33FC-4ED0-A476-20415970670C}" type="pres">
      <dgm:prSet presAssocID="{C9D78302-F28B-4197-AF51-84EE74668119}" presName="parTx" presStyleLbl="revTx" presStyleIdx="3" presStyleCnt="6">
        <dgm:presLayoutVars>
          <dgm:chMax val="0"/>
          <dgm:chPref val="0"/>
        </dgm:presLayoutVars>
      </dgm:prSet>
      <dgm:spPr/>
    </dgm:pt>
    <dgm:pt modelId="{F9D88021-E48B-4862-A7FF-9858E9D36DAA}" type="pres">
      <dgm:prSet presAssocID="{C9D78302-F28B-4197-AF51-84EE74668119}" presName="desTx" presStyleLbl="revTx" presStyleIdx="4" presStyleCnt="6">
        <dgm:presLayoutVars/>
      </dgm:prSet>
      <dgm:spPr/>
    </dgm:pt>
    <dgm:pt modelId="{612265C6-F202-4535-94B9-5E2E5257CCE8}" type="pres">
      <dgm:prSet presAssocID="{F7FD303C-56BB-4F25-934B-8EE53BB01BE5}" presName="sibTrans" presStyleCnt="0"/>
      <dgm:spPr/>
    </dgm:pt>
    <dgm:pt modelId="{19E49E56-3205-4836-B7A7-6A2EB5C08DCF}" type="pres">
      <dgm:prSet presAssocID="{62715D20-B37D-4615-9A58-2090C0CF388C}" presName="compNode" presStyleCnt="0"/>
      <dgm:spPr/>
    </dgm:pt>
    <dgm:pt modelId="{BBAA0520-A7C2-4BC5-916F-B548912E1414}" type="pres">
      <dgm:prSet presAssocID="{62715D20-B37D-4615-9A58-2090C0CF388C}" presName="bgRect" presStyleLbl="bgShp" presStyleIdx="4" presStyleCnt="5"/>
      <dgm:spPr/>
    </dgm:pt>
    <dgm:pt modelId="{1D387F94-8561-43E6-A471-1F62A70E5E3E}" type="pres">
      <dgm:prSet presAssocID="{62715D20-B37D-4615-9A58-2090C0CF388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E9B186AD-9AA6-4893-9597-08002937A338}" type="pres">
      <dgm:prSet presAssocID="{62715D20-B37D-4615-9A58-2090C0CF388C}" presName="spaceRect" presStyleCnt="0"/>
      <dgm:spPr/>
    </dgm:pt>
    <dgm:pt modelId="{EB21D3E9-6D5B-4E9B-98D0-B3271F115304}" type="pres">
      <dgm:prSet presAssocID="{62715D20-B37D-4615-9A58-2090C0CF388C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2B4C601-6BA4-4352-841A-782F66104295}" type="presOf" srcId="{EEADB35C-C0E1-4C13-9D22-DF6D051F11D4}" destId="{4000A635-176E-4573-BA68-F949F5CC8655}" srcOrd="0" destOrd="0" presId="urn:microsoft.com/office/officeart/2018/2/layout/IconVerticalSolidList"/>
    <dgm:cxn modelId="{6E8EAA02-06FF-4E09-A594-74DDF6D83D40}" type="presOf" srcId="{256EAE39-54FE-4190-A216-561EA748D520}" destId="{F9D88021-E48B-4862-A7FF-9858E9D36DAA}" srcOrd="0" destOrd="0" presId="urn:microsoft.com/office/officeart/2018/2/layout/IconVerticalSolidList"/>
    <dgm:cxn modelId="{47D59922-4A93-4EC9-9BF6-3E97B8221B09}" srcId="{C9D78302-F28B-4197-AF51-84EE74668119}" destId="{256EAE39-54FE-4190-A216-561EA748D520}" srcOrd="0" destOrd="0" parTransId="{A1E0FE26-0846-4EC3-89B0-17279D327E6A}" sibTransId="{ACEAD6AC-B756-484A-871C-50253FD741B3}"/>
    <dgm:cxn modelId="{C6CB022E-C4FC-419F-AFD1-57116FB493E5}" srcId="{B61916C5-FA2D-4E71-91C2-66B538FC8312}" destId="{EC1861D7-BFF3-424C-B0B6-7C067864C0E2}" srcOrd="1" destOrd="0" parTransId="{45308751-2AC0-4F1F-962D-8392714DDFE8}" sibTransId="{81492F0A-69A1-4083-947F-C6A80071EF9B}"/>
    <dgm:cxn modelId="{3C213F30-FD22-4E75-81D9-4AA8CEDD02D4}" type="presOf" srcId="{D816E294-4F81-4B32-AA4C-4B966FD609E2}" destId="{C6A90DCA-E177-4445-9E97-E5F5B326FC5E}" srcOrd="0" destOrd="0" presId="urn:microsoft.com/office/officeart/2018/2/layout/IconVerticalSolidList"/>
    <dgm:cxn modelId="{06A92931-C3D1-4E40-A052-1ABF128992D9}" srcId="{C9D78302-F28B-4197-AF51-84EE74668119}" destId="{E8057A4A-CB73-4482-9E0A-D645401D0EB6}" srcOrd="2" destOrd="0" parTransId="{EBE8C1FD-1C88-4518-825D-0683B9267935}" sibTransId="{3E38F513-E899-47E1-A77D-D88C1B9022CB}"/>
    <dgm:cxn modelId="{D0CF7B44-11BE-49BE-970A-D9C6EA56F494}" srcId="{B61916C5-FA2D-4E71-91C2-66B538FC8312}" destId="{C9D78302-F28B-4197-AF51-84EE74668119}" srcOrd="3" destOrd="0" parTransId="{DCB4B9A1-3E4B-47F9-844F-2728767E7B71}" sibTransId="{F7FD303C-56BB-4F25-934B-8EE53BB01BE5}"/>
    <dgm:cxn modelId="{5AC0C74A-A28E-4088-AE32-C9253AA788FA}" srcId="{B61916C5-FA2D-4E71-91C2-66B538FC8312}" destId="{D816E294-4F81-4B32-AA4C-4B966FD609E2}" srcOrd="2" destOrd="0" parTransId="{F1A847EF-4C26-4564-B687-F22E3779C8F2}" sibTransId="{87301642-BD97-4743-B73C-440936A8C514}"/>
    <dgm:cxn modelId="{EF3CE653-05AC-40ED-B51E-A58308EFFBFF}" type="presOf" srcId="{C9D78302-F28B-4197-AF51-84EE74668119}" destId="{C2F329F3-33FC-4ED0-A476-20415970670C}" srcOrd="0" destOrd="0" presId="urn:microsoft.com/office/officeart/2018/2/layout/IconVerticalSolidList"/>
    <dgm:cxn modelId="{CC115884-C37C-4962-B8F9-5C83AD5D1DAA}" type="presOf" srcId="{E8057A4A-CB73-4482-9E0A-D645401D0EB6}" destId="{F9D88021-E48B-4862-A7FF-9858E9D36DAA}" srcOrd="0" destOrd="2" presId="urn:microsoft.com/office/officeart/2018/2/layout/IconVerticalSolidList"/>
    <dgm:cxn modelId="{A702A186-B3B7-4DD4-9808-F941266FC855}" srcId="{B61916C5-FA2D-4E71-91C2-66B538FC8312}" destId="{EEADB35C-C0E1-4C13-9D22-DF6D051F11D4}" srcOrd="0" destOrd="0" parTransId="{C8C4995C-CCE8-4F8C-B01A-2DB4B7ABE8DA}" sibTransId="{B932E9CB-D834-492C-AB81-3BAD888BA7AB}"/>
    <dgm:cxn modelId="{84A13398-5FD7-40A5-BAF7-73BA14A0C417}" type="presOf" srcId="{EC1861D7-BFF3-424C-B0B6-7C067864C0E2}" destId="{FE2A3E02-A6DC-4E61-AE81-DFB6B7E84C4A}" srcOrd="0" destOrd="0" presId="urn:microsoft.com/office/officeart/2018/2/layout/IconVerticalSolidList"/>
    <dgm:cxn modelId="{138F2EA0-3057-4DFB-A685-50B0314D5CF1}" type="presOf" srcId="{B61916C5-FA2D-4E71-91C2-66B538FC8312}" destId="{A4C11D09-CF5F-42BD-928E-A9AEC7E05B2D}" srcOrd="0" destOrd="0" presId="urn:microsoft.com/office/officeart/2018/2/layout/IconVerticalSolidList"/>
    <dgm:cxn modelId="{7525D1A1-E170-40B9-8B92-C8B92ACC2F72}" srcId="{C9D78302-F28B-4197-AF51-84EE74668119}" destId="{BEB290A6-84E1-429B-8DAB-AB8781FF7DF5}" srcOrd="1" destOrd="0" parTransId="{8A21F193-2D54-459E-A9D1-AF49E7E10F4A}" sibTransId="{F0EE1FEF-FE35-4CB4-A9BF-383B3615114C}"/>
    <dgm:cxn modelId="{77C506C4-8AD4-4504-95AA-E7EE6571C3DA}" type="presOf" srcId="{62715D20-B37D-4615-9A58-2090C0CF388C}" destId="{EB21D3E9-6D5B-4E9B-98D0-B3271F115304}" srcOrd="0" destOrd="0" presId="urn:microsoft.com/office/officeart/2018/2/layout/IconVerticalSolidList"/>
    <dgm:cxn modelId="{1B5A51DB-6036-48F2-BAC1-48E15BB8BD6E}" type="presOf" srcId="{BEB290A6-84E1-429B-8DAB-AB8781FF7DF5}" destId="{F9D88021-E48B-4862-A7FF-9858E9D36DAA}" srcOrd="0" destOrd="1" presId="urn:microsoft.com/office/officeart/2018/2/layout/IconVerticalSolidList"/>
    <dgm:cxn modelId="{8B008AF5-5745-4FA0-8E69-54D5D7162860}" srcId="{B61916C5-FA2D-4E71-91C2-66B538FC8312}" destId="{62715D20-B37D-4615-9A58-2090C0CF388C}" srcOrd="4" destOrd="0" parTransId="{6EBA5122-6E0A-48C6-A831-90129BA23BE1}" sibTransId="{74894CCC-5C0E-42CA-98F7-D438A201D243}"/>
    <dgm:cxn modelId="{48E2FE28-53A6-4986-ACF2-650FBCB5E952}" type="presParOf" srcId="{A4C11D09-CF5F-42BD-928E-A9AEC7E05B2D}" destId="{FB141178-439D-498D-86C7-3A015D5B2D68}" srcOrd="0" destOrd="0" presId="urn:microsoft.com/office/officeart/2018/2/layout/IconVerticalSolidList"/>
    <dgm:cxn modelId="{46656DCC-C232-42FE-A515-8CC15456E129}" type="presParOf" srcId="{FB141178-439D-498D-86C7-3A015D5B2D68}" destId="{0EF4E5C3-F662-4B3B-9D58-566BF1B4EFA1}" srcOrd="0" destOrd="0" presId="urn:microsoft.com/office/officeart/2018/2/layout/IconVerticalSolidList"/>
    <dgm:cxn modelId="{01EAE381-E3E4-422F-B76C-5D938907DFB9}" type="presParOf" srcId="{FB141178-439D-498D-86C7-3A015D5B2D68}" destId="{7C7F9E97-3405-4AF2-B07C-4E077897D763}" srcOrd="1" destOrd="0" presId="urn:microsoft.com/office/officeart/2018/2/layout/IconVerticalSolidList"/>
    <dgm:cxn modelId="{BE181628-85D2-4942-A565-1E46973CED52}" type="presParOf" srcId="{FB141178-439D-498D-86C7-3A015D5B2D68}" destId="{97A442B2-F3F6-490F-9135-8AAF19E28544}" srcOrd="2" destOrd="0" presId="urn:microsoft.com/office/officeart/2018/2/layout/IconVerticalSolidList"/>
    <dgm:cxn modelId="{E0022F38-6B9A-466B-9A29-0B126B554F34}" type="presParOf" srcId="{FB141178-439D-498D-86C7-3A015D5B2D68}" destId="{4000A635-176E-4573-BA68-F949F5CC8655}" srcOrd="3" destOrd="0" presId="urn:microsoft.com/office/officeart/2018/2/layout/IconVerticalSolidList"/>
    <dgm:cxn modelId="{7D4B80B3-E72C-4195-AD6E-314A617D9E23}" type="presParOf" srcId="{A4C11D09-CF5F-42BD-928E-A9AEC7E05B2D}" destId="{FC63746B-328B-4F7F-9ABD-CDB503841761}" srcOrd="1" destOrd="0" presId="urn:microsoft.com/office/officeart/2018/2/layout/IconVerticalSolidList"/>
    <dgm:cxn modelId="{624060C2-C0C9-4BA9-8ADF-82CA4748799A}" type="presParOf" srcId="{A4C11D09-CF5F-42BD-928E-A9AEC7E05B2D}" destId="{B269F2C8-0B89-4DE2-A535-FEEBBE5A6417}" srcOrd="2" destOrd="0" presId="urn:microsoft.com/office/officeart/2018/2/layout/IconVerticalSolidList"/>
    <dgm:cxn modelId="{D5E48A46-57A2-46C5-B8F9-D7DFF292C257}" type="presParOf" srcId="{B269F2C8-0B89-4DE2-A535-FEEBBE5A6417}" destId="{0BE4F97B-0A8B-4FBC-A0C3-7FBB4974AB3B}" srcOrd="0" destOrd="0" presId="urn:microsoft.com/office/officeart/2018/2/layout/IconVerticalSolidList"/>
    <dgm:cxn modelId="{C7EB20BF-F9C9-40EB-8616-7ABAAB4E2D37}" type="presParOf" srcId="{B269F2C8-0B89-4DE2-A535-FEEBBE5A6417}" destId="{B7467E28-F80A-4D53-A6B6-B63EC1AFA4DF}" srcOrd="1" destOrd="0" presId="urn:microsoft.com/office/officeart/2018/2/layout/IconVerticalSolidList"/>
    <dgm:cxn modelId="{4448D913-460E-434F-A688-976A8E673AEF}" type="presParOf" srcId="{B269F2C8-0B89-4DE2-A535-FEEBBE5A6417}" destId="{BC57FACB-CF0A-4B0F-B036-9F7E865D372F}" srcOrd="2" destOrd="0" presId="urn:microsoft.com/office/officeart/2018/2/layout/IconVerticalSolidList"/>
    <dgm:cxn modelId="{94090146-EF30-4561-8368-6F11F9EF44E2}" type="presParOf" srcId="{B269F2C8-0B89-4DE2-A535-FEEBBE5A6417}" destId="{FE2A3E02-A6DC-4E61-AE81-DFB6B7E84C4A}" srcOrd="3" destOrd="0" presId="urn:microsoft.com/office/officeart/2018/2/layout/IconVerticalSolidList"/>
    <dgm:cxn modelId="{3FF7C29A-1683-416E-A849-D4AD83E8FD09}" type="presParOf" srcId="{A4C11D09-CF5F-42BD-928E-A9AEC7E05B2D}" destId="{C2618FB0-872A-44AB-8DA0-E50DB925F458}" srcOrd="3" destOrd="0" presId="urn:microsoft.com/office/officeart/2018/2/layout/IconVerticalSolidList"/>
    <dgm:cxn modelId="{40C00E81-438F-45FC-A7C4-AF827F8EA173}" type="presParOf" srcId="{A4C11D09-CF5F-42BD-928E-A9AEC7E05B2D}" destId="{D5A4C007-BAB5-4EEE-9261-AF2CB2D59E8A}" srcOrd="4" destOrd="0" presId="urn:microsoft.com/office/officeart/2018/2/layout/IconVerticalSolidList"/>
    <dgm:cxn modelId="{D715477D-3D1F-4601-871A-7F3834FC0AA4}" type="presParOf" srcId="{D5A4C007-BAB5-4EEE-9261-AF2CB2D59E8A}" destId="{FE22893A-9C14-420F-9EE6-F9D63FCA353D}" srcOrd="0" destOrd="0" presId="urn:microsoft.com/office/officeart/2018/2/layout/IconVerticalSolidList"/>
    <dgm:cxn modelId="{4FF91B98-9216-439F-858E-D976A8D0C150}" type="presParOf" srcId="{D5A4C007-BAB5-4EEE-9261-AF2CB2D59E8A}" destId="{75DD17C2-BB29-4F81-9FFC-74176874E954}" srcOrd="1" destOrd="0" presId="urn:microsoft.com/office/officeart/2018/2/layout/IconVerticalSolidList"/>
    <dgm:cxn modelId="{FEEB3C58-96F0-4094-B9F6-2B95353BEF0A}" type="presParOf" srcId="{D5A4C007-BAB5-4EEE-9261-AF2CB2D59E8A}" destId="{54A7D2C0-F464-43C1-8FBD-546D9D174C1B}" srcOrd="2" destOrd="0" presId="urn:microsoft.com/office/officeart/2018/2/layout/IconVerticalSolidList"/>
    <dgm:cxn modelId="{72A8BD93-53F9-4514-A400-CE0D04AEB5B5}" type="presParOf" srcId="{D5A4C007-BAB5-4EEE-9261-AF2CB2D59E8A}" destId="{C6A90DCA-E177-4445-9E97-E5F5B326FC5E}" srcOrd="3" destOrd="0" presId="urn:microsoft.com/office/officeart/2018/2/layout/IconVerticalSolidList"/>
    <dgm:cxn modelId="{34E62191-6436-4B75-8F65-DB7358A1B11F}" type="presParOf" srcId="{A4C11D09-CF5F-42BD-928E-A9AEC7E05B2D}" destId="{E77E17B0-E50A-4BEE-B086-4FA3A9226A04}" srcOrd="5" destOrd="0" presId="urn:microsoft.com/office/officeart/2018/2/layout/IconVerticalSolidList"/>
    <dgm:cxn modelId="{3F3BA76D-C6AB-407B-9F1F-23AA1E8FEEF1}" type="presParOf" srcId="{A4C11D09-CF5F-42BD-928E-A9AEC7E05B2D}" destId="{937D3826-1D70-4CA6-8CAD-2016E4A8A3BE}" srcOrd="6" destOrd="0" presId="urn:microsoft.com/office/officeart/2018/2/layout/IconVerticalSolidList"/>
    <dgm:cxn modelId="{B17BFF49-0F5A-4A08-9D90-8BF568AA57D3}" type="presParOf" srcId="{937D3826-1D70-4CA6-8CAD-2016E4A8A3BE}" destId="{BC5D6B9B-73A5-4C67-887A-ED460F0FFB0F}" srcOrd="0" destOrd="0" presId="urn:microsoft.com/office/officeart/2018/2/layout/IconVerticalSolidList"/>
    <dgm:cxn modelId="{5DB3D5BE-5D0F-4A5F-A0B9-07EB348AA6B3}" type="presParOf" srcId="{937D3826-1D70-4CA6-8CAD-2016E4A8A3BE}" destId="{009DF169-22DE-402B-B57B-464A2C5AEFC5}" srcOrd="1" destOrd="0" presId="urn:microsoft.com/office/officeart/2018/2/layout/IconVerticalSolidList"/>
    <dgm:cxn modelId="{80951D62-6EBE-435C-8DB1-A11DE37C38B5}" type="presParOf" srcId="{937D3826-1D70-4CA6-8CAD-2016E4A8A3BE}" destId="{9413866B-4C1F-4974-AD31-8A9CE58CDF9A}" srcOrd="2" destOrd="0" presId="urn:microsoft.com/office/officeart/2018/2/layout/IconVerticalSolidList"/>
    <dgm:cxn modelId="{A58D0851-5981-4FDC-A93F-B47167AF1583}" type="presParOf" srcId="{937D3826-1D70-4CA6-8CAD-2016E4A8A3BE}" destId="{C2F329F3-33FC-4ED0-A476-20415970670C}" srcOrd="3" destOrd="0" presId="urn:microsoft.com/office/officeart/2018/2/layout/IconVerticalSolidList"/>
    <dgm:cxn modelId="{8748CB2A-37D1-4F22-868A-BBF074AADF02}" type="presParOf" srcId="{937D3826-1D70-4CA6-8CAD-2016E4A8A3BE}" destId="{F9D88021-E48B-4862-A7FF-9858E9D36DAA}" srcOrd="4" destOrd="0" presId="urn:microsoft.com/office/officeart/2018/2/layout/IconVerticalSolidList"/>
    <dgm:cxn modelId="{D60BF0E5-5DA6-4F37-BFF3-B279A3C053FB}" type="presParOf" srcId="{A4C11D09-CF5F-42BD-928E-A9AEC7E05B2D}" destId="{612265C6-F202-4535-94B9-5E2E5257CCE8}" srcOrd="7" destOrd="0" presId="urn:microsoft.com/office/officeart/2018/2/layout/IconVerticalSolidList"/>
    <dgm:cxn modelId="{5B4B6ADA-9D80-4E9E-81EB-16166D61A413}" type="presParOf" srcId="{A4C11D09-CF5F-42BD-928E-A9AEC7E05B2D}" destId="{19E49E56-3205-4836-B7A7-6A2EB5C08DCF}" srcOrd="8" destOrd="0" presId="urn:microsoft.com/office/officeart/2018/2/layout/IconVerticalSolidList"/>
    <dgm:cxn modelId="{33FEF7C9-90A1-44D2-9FFD-81E00AC9A116}" type="presParOf" srcId="{19E49E56-3205-4836-B7A7-6A2EB5C08DCF}" destId="{BBAA0520-A7C2-4BC5-916F-B548912E1414}" srcOrd="0" destOrd="0" presId="urn:microsoft.com/office/officeart/2018/2/layout/IconVerticalSolidList"/>
    <dgm:cxn modelId="{BA80F9EC-7A9A-401B-AF6A-712E646868B4}" type="presParOf" srcId="{19E49E56-3205-4836-B7A7-6A2EB5C08DCF}" destId="{1D387F94-8561-43E6-A471-1F62A70E5E3E}" srcOrd="1" destOrd="0" presId="urn:microsoft.com/office/officeart/2018/2/layout/IconVerticalSolidList"/>
    <dgm:cxn modelId="{C5BACF40-A491-48DC-8493-27008BCAC361}" type="presParOf" srcId="{19E49E56-3205-4836-B7A7-6A2EB5C08DCF}" destId="{E9B186AD-9AA6-4893-9597-08002937A338}" srcOrd="2" destOrd="0" presId="urn:microsoft.com/office/officeart/2018/2/layout/IconVerticalSolidList"/>
    <dgm:cxn modelId="{354E0225-5BA5-4838-8607-45EDD069899B}" type="presParOf" srcId="{19E49E56-3205-4836-B7A7-6A2EB5C08DCF}" destId="{EB21D3E9-6D5B-4E9B-98D0-B3271F1153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226E60-0D22-48FD-ADDF-29981EE4296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183D1D2-A7B4-4E26-B207-0D92B08418E3}">
      <dgm:prSet/>
      <dgm:spPr/>
      <dgm:t>
        <a:bodyPr/>
        <a:lstStyle/>
        <a:p>
          <a:r>
            <a:rPr lang="en-US" b="0" i="0" baseline="0"/>
            <a:t>Nearly 40% of the operating budget is offset by EMS revenue</a:t>
          </a:r>
          <a:endParaRPr lang="en-US"/>
        </a:p>
      </dgm:t>
    </dgm:pt>
    <dgm:pt modelId="{75AB295B-0F40-4730-98F6-38DFC70F8CCB}" type="parTrans" cxnId="{5CF63846-6C77-40FB-9B4C-03D3B161C491}">
      <dgm:prSet/>
      <dgm:spPr/>
      <dgm:t>
        <a:bodyPr/>
        <a:lstStyle/>
        <a:p>
          <a:endParaRPr lang="en-US"/>
        </a:p>
      </dgm:t>
    </dgm:pt>
    <dgm:pt modelId="{1B5EBFA4-8129-4C72-832F-12D37309D4CC}" type="sibTrans" cxnId="{5CF63846-6C77-40FB-9B4C-03D3B161C491}">
      <dgm:prSet/>
      <dgm:spPr/>
      <dgm:t>
        <a:bodyPr/>
        <a:lstStyle/>
        <a:p>
          <a:endParaRPr lang="en-US"/>
        </a:p>
      </dgm:t>
    </dgm:pt>
    <dgm:pt modelId="{52937A62-78E2-4FB3-8F04-CD9D2211D67F}">
      <dgm:prSet/>
      <dgm:spPr/>
      <dgm:t>
        <a:bodyPr/>
        <a:lstStyle/>
        <a:p>
          <a:r>
            <a:rPr lang="en-US" b="0" i="0" baseline="0"/>
            <a:t>$835,897 of the budget directly supports staffing availability</a:t>
          </a:r>
          <a:endParaRPr lang="en-US"/>
        </a:p>
      </dgm:t>
    </dgm:pt>
    <dgm:pt modelId="{8D7E9C0A-D34F-4824-B07F-E2E887BBAFDB}" type="parTrans" cxnId="{D44CE048-06AC-422E-BFA1-92CC0E226BA3}">
      <dgm:prSet/>
      <dgm:spPr/>
      <dgm:t>
        <a:bodyPr/>
        <a:lstStyle/>
        <a:p>
          <a:endParaRPr lang="en-US"/>
        </a:p>
      </dgm:t>
    </dgm:pt>
    <dgm:pt modelId="{2B879CF7-ADC0-46C5-AA3E-9A8EA23B5339}" type="sibTrans" cxnId="{D44CE048-06AC-422E-BFA1-92CC0E226BA3}">
      <dgm:prSet/>
      <dgm:spPr/>
      <dgm:t>
        <a:bodyPr/>
        <a:lstStyle/>
        <a:p>
          <a:endParaRPr lang="en-US"/>
        </a:p>
      </dgm:t>
    </dgm:pt>
    <dgm:pt modelId="{A73F3772-4018-4E68-B736-E3252C43D99F}">
      <dgm:prSet/>
      <dgm:spPr/>
      <dgm:t>
        <a:bodyPr/>
        <a:lstStyle/>
        <a:p>
          <a:r>
            <a:rPr lang="en-US" b="0" i="0" baseline="0"/>
            <a:t>Very little funding flexibility exists outside of personnel costs</a:t>
          </a:r>
          <a:endParaRPr lang="en-US"/>
        </a:p>
      </dgm:t>
    </dgm:pt>
    <dgm:pt modelId="{139D819B-699D-407E-879C-B58B30E21EAB}" type="parTrans" cxnId="{B413273E-E172-4F9C-836B-0963E911B210}">
      <dgm:prSet/>
      <dgm:spPr/>
      <dgm:t>
        <a:bodyPr/>
        <a:lstStyle/>
        <a:p>
          <a:endParaRPr lang="en-US"/>
        </a:p>
      </dgm:t>
    </dgm:pt>
    <dgm:pt modelId="{07F39F01-63F8-4783-9C39-916B766E693E}" type="sibTrans" cxnId="{B413273E-E172-4F9C-836B-0963E911B210}">
      <dgm:prSet/>
      <dgm:spPr/>
      <dgm:t>
        <a:bodyPr/>
        <a:lstStyle/>
        <a:p>
          <a:endParaRPr lang="en-US"/>
        </a:p>
      </dgm:t>
    </dgm:pt>
    <dgm:pt modelId="{2C46D981-71C7-4BD8-85E1-E7B347796B96}">
      <dgm:prSet/>
      <dgm:spPr/>
      <dgm:t>
        <a:bodyPr/>
        <a:lstStyle/>
        <a:p>
          <a:r>
            <a:rPr lang="en-US" b="0" i="0" baseline="0"/>
            <a:t>When EMS revenue fluctuates, the tax-supported portion must absorb the difference to maintain service levels</a:t>
          </a:r>
          <a:endParaRPr lang="en-US"/>
        </a:p>
      </dgm:t>
    </dgm:pt>
    <dgm:pt modelId="{C44A2A31-7794-4436-AFCA-0D26209DEE3C}" type="parTrans" cxnId="{6336B297-6CB8-4476-852A-345F18F06005}">
      <dgm:prSet/>
      <dgm:spPr/>
      <dgm:t>
        <a:bodyPr/>
        <a:lstStyle/>
        <a:p>
          <a:endParaRPr lang="en-US"/>
        </a:p>
      </dgm:t>
    </dgm:pt>
    <dgm:pt modelId="{C4DCC505-F2C3-4B03-91D2-5532749E7D94}" type="sibTrans" cxnId="{6336B297-6CB8-4476-852A-345F18F06005}">
      <dgm:prSet/>
      <dgm:spPr/>
      <dgm:t>
        <a:bodyPr/>
        <a:lstStyle/>
        <a:p>
          <a:endParaRPr lang="en-US"/>
        </a:p>
      </dgm:t>
    </dgm:pt>
    <dgm:pt modelId="{C26AD1FC-E014-4F2C-920A-A97FB5BE1D8F}" type="pres">
      <dgm:prSet presAssocID="{80226E60-0D22-48FD-ADDF-29981EE4296B}" presName="linear" presStyleCnt="0">
        <dgm:presLayoutVars>
          <dgm:animLvl val="lvl"/>
          <dgm:resizeHandles val="exact"/>
        </dgm:presLayoutVars>
      </dgm:prSet>
      <dgm:spPr/>
    </dgm:pt>
    <dgm:pt modelId="{818863BD-872C-4AEF-B3F7-9B6F8DC8EC26}" type="pres">
      <dgm:prSet presAssocID="{F183D1D2-A7B4-4E26-B207-0D92B08418E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0034CF-3FEB-4AA0-BCA7-17D45F33FE2B}" type="pres">
      <dgm:prSet presAssocID="{1B5EBFA4-8129-4C72-832F-12D37309D4CC}" presName="spacer" presStyleCnt="0"/>
      <dgm:spPr/>
    </dgm:pt>
    <dgm:pt modelId="{ABF9A967-02A1-409C-B4A7-210530C03960}" type="pres">
      <dgm:prSet presAssocID="{52937A62-78E2-4FB3-8F04-CD9D2211D67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F1F72BE-46C7-4328-82D8-4C7772EF07CF}" type="pres">
      <dgm:prSet presAssocID="{2B879CF7-ADC0-46C5-AA3E-9A8EA23B5339}" presName="spacer" presStyleCnt="0"/>
      <dgm:spPr/>
    </dgm:pt>
    <dgm:pt modelId="{ED4DCDA8-EE8D-4DA7-9BF5-4A92A603D035}" type="pres">
      <dgm:prSet presAssocID="{A73F3772-4018-4E68-B736-E3252C43D99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68C6612-C71C-4680-A44A-FD8AB9427D67}" type="pres">
      <dgm:prSet presAssocID="{07F39F01-63F8-4783-9C39-916B766E693E}" presName="spacer" presStyleCnt="0"/>
      <dgm:spPr/>
    </dgm:pt>
    <dgm:pt modelId="{14945545-6A9E-48EA-8F96-33285F37F129}" type="pres">
      <dgm:prSet presAssocID="{2C46D981-71C7-4BD8-85E1-E7B347796B9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07F040F-0970-4BCA-997B-3720395DFAB3}" type="presOf" srcId="{F183D1D2-A7B4-4E26-B207-0D92B08418E3}" destId="{818863BD-872C-4AEF-B3F7-9B6F8DC8EC26}" srcOrd="0" destOrd="0" presId="urn:microsoft.com/office/officeart/2005/8/layout/vList2"/>
    <dgm:cxn modelId="{F278442E-CA6B-48D1-8EA3-AB2B1FAF6E17}" type="presOf" srcId="{52937A62-78E2-4FB3-8F04-CD9D2211D67F}" destId="{ABF9A967-02A1-409C-B4A7-210530C03960}" srcOrd="0" destOrd="0" presId="urn:microsoft.com/office/officeart/2005/8/layout/vList2"/>
    <dgm:cxn modelId="{B413273E-E172-4F9C-836B-0963E911B210}" srcId="{80226E60-0D22-48FD-ADDF-29981EE4296B}" destId="{A73F3772-4018-4E68-B736-E3252C43D99F}" srcOrd="2" destOrd="0" parTransId="{139D819B-699D-407E-879C-B58B30E21EAB}" sibTransId="{07F39F01-63F8-4783-9C39-916B766E693E}"/>
    <dgm:cxn modelId="{8251B842-452C-4C44-AA5A-DF3B304BC053}" type="presOf" srcId="{2C46D981-71C7-4BD8-85E1-E7B347796B96}" destId="{14945545-6A9E-48EA-8F96-33285F37F129}" srcOrd="0" destOrd="0" presId="urn:microsoft.com/office/officeart/2005/8/layout/vList2"/>
    <dgm:cxn modelId="{5CF63846-6C77-40FB-9B4C-03D3B161C491}" srcId="{80226E60-0D22-48FD-ADDF-29981EE4296B}" destId="{F183D1D2-A7B4-4E26-B207-0D92B08418E3}" srcOrd="0" destOrd="0" parTransId="{75AB295B-0F40-4730-98F6-38DFC70F8CCB}" sibTransId="{1B5EBFA4-8129-4C72-832F-12D37309D4CC}"/>
    <dgm:cxn modelId="{D44CE048-06AC-422E-BFA1-92CC0E226BA3}" srcId="{80226E60-0D22-48FD-ADDF-29981EE4296B}" destId="{52937A62-78E2-4FB3-8F04-CD9D2211D67F}" srcOrd="1" destOrd="0" parTransId="{8D7E9C0A-D34F-4824-B07F-E2E887BBAFDB}" sibTransId="{2B879CF7-ADC0-46C5-AA3E-9A8EA23B5339}"/>
    <dgm:cxn modelId="{6336B297-6CB8-4476-852A-345F18F06005}" srcId="{80226E60-0D22-48FD-ADDF-29981EE4296B}" destId="{2C46D981-71C7-4BD8-85E1-E7B347796B96}" srcOrd="3" destOrd="0" parTransId="{C44A2A31-7794-4436-AFCA-0D26209DEE3C}" sibTransId="{C4DCC505-F2C3-4B03-91D2-5532749E7D94}"/>
    <dgm:cxn modelId="{E777EBA1-9DD7-4868-B1BD-57FAEE5D5B8F}" type="presOf" srcId="{A73F3772-4018-4E68-B736-E3252C43D99F}" destId="{ED4DCDA8-EE8D-4DA7-9BF5-4A92A603D035}" srcOrd="0" destOrd="0" presId="urn:microsoft.com/office/officeart/2005/8/layout/vList2"/>
    <dgm:cxn modelId="{85330EAE-9ED1-4F7D-80DC-F60969185E02}" type="presOf" srcId="{80226E60-0D22-48FD-ADDF-29981EE4296B}" destId="{C26AD1FC-E014-4F2C-920A-A97FB5BE1D8F}" srcOrd="0" destOrd="0" presId="urn:microsoft.com/office/officeart/2005/8/layout/vList2"/>
    <dgm:cxn modelId="{FA7A1115-CF07-42F8-A3FE-404165E2572D}" type="presParOf" srcId="{C26AD1FC-E014-4F2C-920A-A97FB5BE1D8F}" destId="{818863BD-872C-4AEF-B3F7-9B6F8DC8EC26}" srcOrd="0" destOrd="0" presId="urn:microsoft.com/office/officeart/2005/8/layout/vList2"/>
    <dgm:cxn modelId="{882A03F0-3325-43AE-A79C-A0A4DB0E0685}" type="presParOf" srcId="{C26AD1FC-E014-4F2C-920A-A97FB5BE1D8F}" destId="{DF0034CF-3FEB-4AA0-BCA7-17D45F33FE2B}" srcOrd="1" destOrd="0" presId="urn:microsoft.com/office/officeart/2005/8/layout/vList2"/>
    <dgm:cxn modelId="{374C493F-2669-49FC-9E14-40FC35452720}" type="presParOf" srcId="{C26AD1FC-E014-4F2C-920A-A97FB5BE1D8F}" destId="{ABF9A967-02A1-409C-B4A7-210530C03960}" srcOrd="2" destOrd="0" presId="urn:microsoft.com/office/officeart/2005/8/layout/vList2"/>
    <dgm:cxn modelId="{0CF68468-6C76-4E3F-AD6B-897A9F147424}" type="presParOf" srcId="{C26AD1FC-E014-4F2C-920A-A97FB5BE1D8F}" destId="{9F1F72BE-46C7-4328-82D8-4C7772EF07CF}" srcOrd="3" destOrd="0" presId="urn:microsoft.com/office/officeart/2005/8/layout/vList2"/>
    <dgm:cxn modelId="{359A699C-5234-4E41-A1B0-B7F1378AFF3C}" type="presParOf" srcId="{C26AD1FC-E014-4F2C-920A-A97FB5BE1D8F}" destId="{ED4DCDA8-EE8D-4DA7-9BF5-4A92A603D035}" srcOrd="4" destOrd="0" presId="urn:microsoft.com/office/officeart/2005/8/layout/vList2"/>
    <dgm:cxn modelId="{FBE17AB5-B9BE-4424-A20A-B5EEA8C14AB7}" type="presParOf" srcId="{C26AD1FC-E014-4F2C-920A-A97FB5BE1D8F}" destId="{768C6612-C71C-4680-A44A-FD8AB9427D67}" srcOrd="5" destOrd="0" presId="urn:microsoft.com/office/officeart/2005/8/layout/vList2"/>
    <dgm:cxn modelId="{B8CBCCA1-68AE-4A44-A7BD-23827653BD98}" type="presParOf" srcId="{C26AD1FC-E014-4F2C-920A-A97FB5BE1D8F}" destId="{14945545-6A9E-48EA-8F96-33285F37F12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E30F24-D984-48D0-9EE2-E896F175776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2C68331-08DD-4457-82E9-6E65671B5283}">
      <dgm:prSet/>
      <dgm:spPr/>
      <dgm:t>
        <a:bodyPr/>
        <a:lstStyle/>
        <a:p>
          <a:r>
            <a:rPr lang="en-US"/>
            <a:t>These impacts are </a:t>
          </a:r>
          <a:r>
            <a:rPr lang="en-US" b="1"/>
            <a:t>not operational choices</a:t>
          </a:r>
          <a:endParaRPr lang="en-US"/>
        </a:p>
      </dgm:t>
    </dgm:pt>
    <dgm:pt modelId="{0CD1579C-AE33-4976-8239-1F7521373FEA}" type="parTrans" cxnId="{11FE24CD-AAB6-4DA8-BC4C-52971AC3417F}">
      <dgm:prSet/>
      <dgm:spPr/>
      <dgm:t>
        <a:bodyPr/>
        <a:lstStyle/>
        <a:p>
          <a:endParaRPr lang="en-US"/>
        </a:p>
      </dgm:t>
    </dgm:pt>
    <dgm:pt modelId="{7B63A6DD-9519-44DD-BF17-96E89DC0C839}" type="sibTrans" cxnId="{11FE24CD-AAB6-4DA8-BC4C-52971AC3417F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1B8EF242-7F66-4334-9C39-BB20B6A1C98F}">
      <dgm:prSet/>
      <dgm:spPr/>
      <dgm:t>
        <a:bodyPr/>
        <a:lstStyle/>
        <a:p>
          <a:r>
            <a:rPr lang="en-US"/>
            <a:t>They are the direct result of the </a:t>
          </a:r>
          <a:r>
            <a:rPr lang="en-US" b="1"/>
            <a:t>FY27 Guidelines Budget reductions</a:t>
          </a:r>
          <a:endParaRPr lang="en-US"/>
        </a:p>
      </dgm:t>
    </dgm:pt>
    <dgm:pt modelId="{28DB5F71-EBC7-435E-BAD6-DDE6AA54B54B}" type="parTrans" cxnId="{34BD8F55-CBC8-4188-81FC-FE45C8423133}">
      <dgm:prSet/>
      <dgm:spPr/>
      <dgm:t>
        <a:bodyPr/>
        <a:lstStyle/>
        <a:p>
          <a:endParaRPr lang="en-US"/>
        </a:p>
      </dgm:t>
    </dgm:pt>
    <dgm:pt modelId="{CEDA5847-A919-452D-B274-8637A7F4B415}" type="sibTrans" cxnId="{34BD8F55-CBC8-4188-81FC-FE45C8423133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E30CD8E5-CF31-4E9A-888F-66087410DA20}">
      <dgm:prSet/>
      <dgm:spPr/>
      <dgm:t>
        <a:bodyPr/>
        <a:lstStyle/>
        <a:p>
          <a:r>
            <a:rPr lang="en-US"/>
            <a:t>Staffing and resource limits create </a:t>
          </a:r>
          <a:r>
            <a:rPr lang="en-US" b="1"/>
            <a:t>unavoidable service constraints</a:t>
          </a:r>
          <a:endParaRPr lang="en-US"/>
        </a:p>
      </dgm:t>
    </dgm:pt>
    <dgm:pt modelId="{59494335-3185-42E1-BCE8-A9DA2F44A082}" type="parTrans" cxnId="{FC783912-7D2D-457F-B02C-F6D4A9CB5DE2}">
      <dgm:prSet/>
      <dgm:spPr/>
      <dgm:t>
        <a:bodyPr/>
        <a:lstStyle/>
        <a:p>
          <a:endParaRPr lang="en-US"/>
        </a:p>
      </dgm:t>
    </dgm:pt>
    <dgm:pt modelId="{D24A2D30-5408-40DA-82D9-6009993B587E}" type="sibTrans" cxnId="{FC783912-7D2D-457F-B02C-F6D4A9CB5DE2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CF94576C-7FB1-479B-AA3D-22AFFD6833C9}" type="pres">
      <dgm:prSet presAssocID="{A7E30F24-D984-48D0-9EE2-E896F175776D}" presName="Name0" presStyleCnt="0">
        <dgm:presLayoutVars>
          <dgm:animLvl val="lvl"/>
          <dgm:resizeHandles val="exact"/>
        </dgm:presLayoutVars>
      </dgm:prSet>
      <dgm:spPr/>
    </dgm:pt>
    <dgm:pt modelId="{5A17CE10-15BA-4C0B-8815-91E3AE83AE2E}" type="pres">
      <dgm:prSet presAssocID="{C2C68331-08DD-4457-82E9-6E65671B5283}" presName="compositeNode" presStyleCnt="0">
        <dgm:presLayoutVars>
          <dgm:bulletEnabled val="1"/>
        </dgm:presLayoutVars>
      </dgm:prSet>
      <dgm:spPr/>
    </dgm:pt>
    <dgm:pt modelId="{44C431AF-21A3-486E-9727-E896C6F5E76E}" type="pres">
      <dgm:prSet presAssocID="{C2C68331-08DD-4457-82E9-6E65671B5283}" presName="bgRect" presStyleLbl="alignNode1" presStyleIdx="0" presStyleCnt="3"/>
      <dgm:spPr/>
    </dgm:pt>
    <dgm:pt modelId="{17DAC02D-B788-4A3C-B9F3-10ED3D4EDE42}" type="pres">
      <dgm:prSet presAssocID="{7B63A6DD-9519-44DD-BF17-96E89DC0C839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4478F2E2-D8F2-4E94-B923-FA23DBD59F01}" type="pres">
      <dgm:prSet presAssocID="{C2C68331-08DD-4457-82E9-6E65671B5283}" presName="nodeRect" presStyleLbl="alignNode1" presStyleIdx="0" presStyleCnt="3">
        <dgm:presLayoutVars>
          <dgm:bulletEnabled val="1"/>
        </dgm:presLayoutVars>
      </dgm:prSet>
      <dgm:spPr/>
    </dgm:pt>
    <dgm:pt modelId="{93C73092-BAAC-43BD-A598-414003E9BDC2}" type="pres">
      <dgm:prSet presAssocID="{7B63A6DD-9519-44DD-BF17-96E89DC0C839}" presName="sibTrans" presStyleCnt="0"/>
      <dgm:spPr/>
    </dgm:pt>
    <dgm:pt modelId="{261E34BB-5969-4D2C-9284-8883BCDAAC4B}" type="pres">
      <dgm:prSet presAssocID="{1B8EF242-7F66-4334-9C39-BB20B6A1C98F}" presName="compositeNode" presStyleCnt="0">
        <dgm:presLayoutVars>
          <dgm:bulletEnabled val="1"/>
        </dgm:presLayoutVars>
      </dgm:prSet>
      <dgm:spPr/>
    </dgm:pt>
    <dgm:pt modelId="{CE044C4D-09A1-489B-A9CD-66AFC8BC87DA}" type="pres">
      <dgm:prSet presAssocID="{1B8EF242-7F66-4334-9C39-BB20B6A1C98F}" presName="bgRect" presStyleLbl="alignNode1" presStyleIdx="1" presStyleCnt="3"/>
      <dgm:spPr/>
    </dgm:pt>
    <dgm:pt modelId="{7759A0E1-0F29-4CED-85FE-A777B108C53D}" type="pres">
      <dgm:prSet presAssocID="{CEDA5847-A919-452D-B274-8637A7F4B415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4E41D1CD-CF43-49C7-8E0B-4EE9AF2F5520}" type="pres">
      <dgm:prSet presAssocID="{1B8EF242-7F66-4334-9C39-BB20B6A1C98F}" presName="nodeRect" presStyleLbl="alignNode1" presStyleIdx="1" presStyleCnt="3">
        <dgm:presLayoutVars>
          <dgm:bulletEnabled val="1"/>
        </dgm:presLayoutVars>
      </dgm:prSet>
      <dgm:spPr/>
    </dgm:pt>
    <dgm:pt modelId="{D53420E6-4227-49BB-B301-E5672225F9A4}" type="pres">
      <dgm:prSet presAssocID="{CEDA5847-A919-452D-B274-8637A7F4B415}" presName="sibTrans" presStyleCnt="0"/>
      <dgm:spPr/>
    </dgm:pt>
    <dgm:pt modelId="{3B570CE2-C530-4C33-8473-D28C1E5C7F61}" type="pres">
      <dgm:prSet presAssocID="{E30CD8E5-CF31-4E9A-888F-66087410DA20}" presName="compositeNode" presStyleCnt="0">
        <dgm:presLayoutVars>
          <dgm:bulletEnabled val="1"/>
        </dgm:presLayoutVars>
      </dgm:prSet>
      <dgm:spPr/>
    </dgm:pt>
    <dgm:pt modelId="{F159A2AF-2B95-485C-9FA1-2C9DC06D0269}" type="pres">
      <dgm:prSet presAssocID="{E30CD8E5-CF31-4E9A-888F-66087410DA20}" presName="bgRect" presStyleLbl="alignNode1" presStyleIdx="2" presStyleCnt="3"/>
      <dgm:spPr/>
    </dgm:pt>
    <dgm:pt modelId="{9C8D69C9-C4B2-4C1A-840D-60E37AD88C0E}" type="pres">
      <dgm:prSet presAssocID="{D24A2D30-5408-40DA-82D9-6009993B587E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40AEE6F0-93EA-4E96-B886-89F88BB3AD1F}" type="pres">
      <dgm:prSet presAssocID="{E30CD8E5-CF31-4E9A-888F-66087410DA20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FC783912-7D2D-457F-B02C-F6D4A9CB5DE2}" srcId="{A7E30F24-D984-48D0-9EE2-E896F175776D}" destId="{E30CD8E5-CF31-4E9A-888F-66087410DA20}" srcOrd="2" destOrd="0" parTransId="{59494335-3185-42E1-BCE8-A9DA2F44A082}" sibTransId="{D24A2D30-5408-40DA-82D9-6009993B587E}"/>
    <dgm:cxn modelId="{E84DCB2C-6DE2-402D-9C64-89B891C612FA}" type="presOf" srcId="{1B8EF242-7F66-4334-9C39-BB20B6A1C98F}" destId="{4E41D1CD-CF43-49C7-8E0B-4EE9AF2F5520}" srcOrd="1" destOrd="0" presId="urn:microsoft.com/office/officeart/2016/7/layout/LinearBlockProcessNumbered"/>
    <dgm:cxn modelId="{70818F30-9732-4D51-95C3-58B5636DFE80}" type="presOf" srcId="{CEDA5847-A919-452D-B274-8637A7F4B415}" destId="{7759A0E1-0F29-4CED-85FE-A777B108C53D}" srcOrd="0" destOrd="0" presId="urn:microsoft.com/office/officeart/2016/7/layout/LinearBlockProcessNumbered"/>
    <dgm:cxn modelId="{0BDF9537-5DF1-4DA5-9247-E94BBE6FCB28}" type="presOf" srcId="{C2C68331-08DD-4457-82E9-6E65671B5283}" destId="{44C431AF-21A3-486E-9727-E896C6F5E76E}" srcOrd="0" destOrd="0" presId="urn:microsoft.com/office/officeart/2016/7/layout/LinearBlockProcessNumbered"/>
    <dgm:cxn modelId="{D9C53645-7EC4-4A1D-9B32-5F3EFC44368C}" type="presOf" srcId="{E30CD8E5-CF31-4E9A-888F-66087410DA20}" destId="{40AEE6F0-93EA-4E96-B886-89F88BB3AD1F}" srcOrd="1" destOrd="0" presId="urn:microsoft.com/office/officeart/2016/7/layout/LinearBlockProcessNumbered"/>
    <dgm:cxn modelId="{AF713A4A-E4D5-4E89-B905-4D53110B9AA7}" type="presOf" srcId="{C2C68331-08DD-4457-82E9-6E65671B5283}" destId="{4478F2E2-D8F2-4E94-B923-FA23DBD59F01}" srcOrd="1" destOrd="0" presId="urn:microsoft.com/office/officeart/2016/7/layout/LinearBlockProcessNumbered"/>
    <dgm:cxn modelId="{69962C6E-9B2C-4F53-BD19-9C37F9E16FE9}" type="presOf" srcId="{1B8EF242-7F66-4334-9C39-BB20B6A1C98F}" destId="{CE044C4D-09A1-489B-A9CD-66AFC8BC87DA}" srcOrd="0" destOrd="0" presId="urn:microsoft.com/office/officeart/2016/7/layout/LinearBlockProcessNumbered"/>
    <dgm:cxn modelId="{34BD8F55-CBC8-4188-81FC-FE45C8423133}" srcId="{A7E30F24-D984-48D0-9EE2-E896F175776D}" destId="{1B8EF242-7F66-4334-9C39-BB20B6A1C98F}" srcOrd="1" destOrd="0" parTransId="{28DB5F71-EBC7-435E-BAD6-DDE6AA54B54B}" sibTransId="{CEDA5847-A919-452D-B274-8637A7F4B415}"/>
    <dgm:cxn modelId="{9A47B675-5BE7-4A93-ABF9-81CFB39711BF}" type="presOf" srcId="{7B63A6DD-9519-44DD-BF17-96E89DC0C839}" destId="{17DAC02D-B788-4A3C-B9F3-10ED3D4EDE42}" srcOrd="0" destOrd="0" presId="urn:microsoft.com/office/officeart/2016/7/layout/LinearBlockProcessNumbered"/>
    <dgm:cxn modelId="{DBB87BA1-1A6F-4E9B-91AF-D1BF4B8C62AC}" type="presOf" srcId="{A7E30F24-D984-48D0-9EE2-E896F175776D}" destId="{CF94576C-7FB1-479B-AA3D-22AFFD6833C9}" srcOrd="0" destOrd="0" presId="urn:microsoft.com/office/officeart/2016/7/layout/LinearBlockProcessNumbered"/>
    <dgm:cxn modelId="{967E0DAB-DCC5-42F4-B261-8F8DD59936CA}" type="presOf" srcId="{E30CD8E5-CF31-4E9A-888F-66087410DA20}" destId="{F159A2AF-2B95-485C-9FA1-2C9DC06D0269}" srcOrd="0" destOrd="0" presId="urn:microsoft.com/office/officeart/2016/7/layout/LinearBlockProcessNumbered"/>
    <dgm:cxn modelId="{11FE24CD-AAB6-4DA8-BC4C-52971AC3417F}" srcId="{A7E30F24-D984-48D0-9EE2-E896F175776D}" destId="{C2C68331-08DD-4457-82E9-6E65671B5283}" srcOrd="0" destOrd="0" parTransId="{0CD1579C-AE33-4976-8239-1F7521373FEA}" sibTransId="{7B63A6DD-9519-44DD-BF17-96E89DC0C839}"/>
    <dgm:cxn modelId="{4F0A7CEF-4E05-42D9-A708-8E1E42672760}" type="presOf" srcId="{D24A2D30-5408-40DA-82D9-6009993B587E}" destId="{9C8D69C9-C4B2-4C1A-840D-60E37AD88C0E}" srcOrd="0" destOrd="0" presId="urn:microsoft.com/office/officeart/2016/7/layout/LinearBlockProcessNumbered"/>
    <dgm:cxn modelId="{1C5433F5-1FC8-4AD8-A542-E14DEFE0DC95}" type="presParOf" srcId="{CF94576C-7FB1-479B-AA3D-22AFFD6833C9}" destId="{5A17CE10-15BA-4C0B-8815-91E3AE83AE2E}" srcOrd="0" destOrd="0" presId="urn:microsoft.com/office/officeart/2016/7/layout/LinearBlockProcessNumbered"/>
    <dgm:cxn modelId="{C91B2B1C-0106-448C-9B4A-4ED25BBAD6F2}" type="presParOf" srcId="{5A17CE10-15BA-4C0B-8815-91E3AE83AE2E}" destId="{44C431AF-21A3-486E-9727-E896C6F5E76E}" srcOrd="0" destOrd="0" presId="urn:microsoft.com/office/officeart/2016/7/layout/LinearBlockProcessNumbered"/>
    <dgm:cxn modelId="{D875BC38-8E1D-4CEE-97E2-FCB7E23607E5}" type="presParOf" srcId="{5A17CE10-15BA-4C0B-8815-91E3AE83AE2E}" destId="{17DAC02D-B788-4A3C-B9F3-10ED3D4EDE42}" srcOrd="1" destOrd="0" presId="urn:microsoft.com/office/officeart/2016/7/layout/LinearBlockProcessNumbered"/>
    <dgm:cxn modelId="{56CD55C6-A8A4-46ED-8170-F3D4D808806F}" type="presParOf" srcId="{5A17CE10-15BA-4C0B-8815-91E3AE83AE2E}" destId="{4478F2E2-D8F2-4E94-B923-FA23DBD59F01}" srcOrd="2" destOrd="0" presId="urn:microsoft.com/office/officeart/2016/7/layout/LinearBlockProcessNumbered"/>
    <dgm:cxn modelId="{BE661896-3366-421C-B60A-2ED2298287A0}" type="presParOf" srcId="{CF94576C-7FB1-479B-AA3D-22AFFD6833C9}" destId="{93C73092-BAAC-43BD-A598-414003E9BDC2}" srcOrd="1" destOrd="0" presId="urn:microsoft.com/office/officeart/2016/7/layout/LinearBlockProcessNumbered"/>
    <dgm:cxn modelId="{A6B8A503-1AF4-47AE-9667-BF7FFA47C122}" type="presParOf" srcId="{CF94576C-7FB1-479B-AA3D-22AFFD6833C9}" destId="{261E34BB-5969-4D2C-9284-8883BCDAAC4B}" srcOrd="2" destOrd="0" presId="urn:microsoft.com/office/officeart/2016/7/layout/LinearBlockProcessNumbered"/>
    <dgm:cxn modelId="{7F8943AA-31F4-4623-84C9-3479352F5020}" type="presParOf" srcId="{261E34BB-5969-4D2C-9284-8883BCDAAC4B}" destId="{CE044C4D-09A1-489B-A9CD-66AFC8BC87DA}" srcOrd="0" destOrd="0" presId="urn:microsoft.com/office/officeart/2016/7/layout/LinearBlockProcessNumbered"/>
    <dgm:cxn modelId="{D40690C0-B582-4EC7-B1D2-AFD9E44D626F}" type="presParOf" srcId="{261E34BB-5969-4D2C-9284-8883BCDAAC4B}" destId="{7759A0E1-0F29-4CED-85FE-A777B108C53D}" srcOrd="1" destOrd="0" presId="urn:microsoft.com/office/officeart/2016/7/layout/LinearBlockProcessNumbered"/>
    <dgm:cxn modelId="{2AD1E9CE-8AEA-497B-8F6A-344322415E1A}" type="presParOf" srcId="{261E34BB-5969-4D2C-9284-8883BCDAAC4B}" destId="{4E41D1CD-CF43-49C7-8E0B-4EE9AF2F5520}" srcOrd="2" destOrd="0" presId="urn:microsoft.com/office/officeart/2016/7/layout/LinearBlockProcessNumbered"/>
    <dgm:cxn modelId="{ADA25016-9533-4FAA-99B6-41A6CF70B1FB}" type="presParOf" srcId="{CF94576C-7FB1-479B-AA3D-22AFFD6833C9}" destId="{D53420E6-4227-49BB-B301-E5672225F9A4}" srcOrd="3" destOrd="0" presId="urn:microsoft.com/office/officeart/2016/7/layout/LinearBlockProcessNumbered"/>
    <dgm:cxn modelId="{B4FD0842-7A28-4B84-82F4-23B1370423A1}" type="presParOf" srcId="{CF94576C-7FB1-479B-AA3D-22AFFD6833C9}" destId="{3B570CE2-C530-4C33-8473-D28C1E5C7F61}" srcOrd="4" destOrd="0" presId="urn:microsoft.com/office/officeart/2016/7/layout/LinearBlockProcessNumbered"/>
    <dgm:cxn modelId="{94F68EA5-460A-49B3-8F66-25A9411FB7FB}" type="presParOf" srcId="{3B570CE2-C530-4C33-8473-D28C1E5C7F61}" destId="{F159A2AF-2B95-485C-9FA1-2C9DC06D0269}" srcOrd="0" destOrd="0" presId="urn:microsoft.com/office/officeart/2016/7/layout/LinearBlockProcessNumbered"/>
    <dgm:cxn modelId="{4D7CC3FD-3F0E-43F5-880E-DCBE75DB833B}" type="presParOf" srcId="{3B570CE2-C530-4C33-8473-D28C1E5C7F61}" destId="{9C8D69C9-C4B2-4C1A-840D-60E37AD88C0E}" srcOrd="1" destOrd="0" presId="urn:microsoft.com/office/officeart/2016/7/layout/LinearBlockProcessNumbered"/>
    <dgm:cxn modelId="{B67C0AED-2FF2-4FF8-9D55-760D11039DCE}" type="presParOf" srcId="{3B570CE2-C530-4C33-8473-D28C1E5C7F61}" destId="{40AEE6F0-93EA-4E96-B886-89F88BB3AD1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446230-BE78-437E-8115-37C9F2CF4C9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3F553B9-E690-4982-B00F-D78782DA52E6}">
      <dgm:prSet/>
      <dgm:spPr/>
      <dgm:t>
        <a:bodyPr/>
        <a:lstStyle/>
        <a:p>
          <a:r>
            <a:rPr lang="en-US"/>
            <a:t>Professional, dedicated response on every call</a:t>
          </a:r>
        </a:p>
      </dgm:t>
    </dgm:pt>
    <dgm:pt modelId="{2927993D-D60B-4663-80B0-DC395E9D1CE6}" type="parTrans" cxnId="{13E255EC-8356-4A48-90B2-ABD1261D8FCD}">
      <dgm:prSet/>
      <dgm:spPr/>
      <dgm:t>
        <a:bodyPr/>
        <a:lstStyle/>
        <a:p>
          <a:endParaRPr lang="en-US"/>
        </a:p>
      </dgm:t>
    </dgm:pt>
    <dgm:pt modelId="{7ABFFD56-C120-4985-B4CE-15EB6EF03595}" type="sibTrans" cxnId="{13E255EC-8356-4A48-90B2-ABD1261D8FCD}">
      <dgm:prSet/>
      <dgm:spPr/>
      <dgm:t>
        <a:bodyPr/>
        <a:lstStyle/>
        <a:p>
          <a:endParaRPr lang="en-US"/>
        </a:p>
      </dgm:t>
    </dgm:pt>
    <dgm:pt modelId="{12FE0114-CBB5-4E50-9130-6BAE56C5E905}">
      <dgm:prSet/>
      <dgm:spPr/>
      <dgm:t>
        <a:bodyPr/>
        <a:lstStyle/>
        <a:p>
          <a:r>
            <a:rPr lang="en-US"/>
            <a:t>Responsible use of available resources</a:t>
          </a:r>
        </a:p>
      </dgm:t>
    </dgm:pt>
    <dgm:pt modelId="{C848FC32-B3F8-4AE4-BEB1-B2CBBB7DF67A}" type="parTrans" cxnId="{DC38F324-C0F8-49FC-A0F5-00F34540242E}">
      <dgm:prSet/>
      <dgm:spPr/>
      <dgm:t>
        <a:bodyPr/>
        <a:lstStyle/>
        <a:p>
          <a:endParaRPr lang="en-US"/>
        </a:p>
      </dgm:t>
    </dgm:pt>
    <dgm:pt modelId="{9B4E7451-1EC0-426A-8F08-E8B8055A924B}" type="sibTrans" cxnId="{DC38F324-C0F8-49FC-A0F5-00F34540242E}">
      <dgm:prSet/>
      <dgm:spPr/>
      <dgm:t>
        <a:bodyPr/>
        <a:lstStyle/>
        <a:p>
          <a:endParaRPr lang="en-US"/>
        </a:p>
      </dgm:t>
    </dgm:pt>
    <dgm:pt modelId="{6381924B-3022-4596-90A0-29119E5CB8B3}">
      <dgm:prSet/>
      <dgm:spPr/>
      <dgm:t>
        <a:bodyPr/>
        <a:lstStyle/>
        <a:p>
          <a:r>
            <a:rPr lang="en-US"/>
            <a:t>Transparency with the community</a:t>
          </a:r>
        </a:p>
      </dgm:t>
    </dgm:pt>
    <dgm:pt modelId="{540D7D3B-B5A1-4F02-B19F-B318EC26E9C4}" type="parTrans" cxnId="{80C2C770-CDE8-4082-AAA9-26AC96B2357B}">
      <dgm:prSet/>
      <dgm:spPr/>
      <dgm:t>
        <a:bodyPr/>
        <a:lstStyle/>
        <a:p>
          <a:endParaRPr lang="en-US"/>
        </a:p>
      </dgm:t>
    </dgm:pt>
    <dgm:pt modelId="{3E153B28-F5B2-4B0D-B5F7-B30D8D637D54}" type="sibTrans" cxnId="{80C2C770-CDE8-4082-AAA9-26AC96B2357B}">
      <dgm:prSet/>
      <dgm:spPr/>
      <dgm:t>
        <a:bodyPr/>
        <a:lstStyle/>
        <a:p>
          <a:endParaRPr lang="en-US"/>
        </a:p>
      </dgm:t>
    </dgm:pt>
    <dgm:pt modelId="{6E2F4399-ED28-4DDB-BD49-E06B3E78003D}">
      <dgm:prSet/>
      <dgm:spPr/>
      <dgm:t>
        <a:bodyPr/>
        <a:lstStyle/>
        <a:p>
          <a:r>
            <a:rPr lang="en-US"/>
            <a:t>Collaboration with town leadership</a:t>
          </a:r>
        </a:p>
      </dgm:t>
    </dgm:pt>
    <dgm:pt modelId="{8B5EA7C7-4734-4C26-81BB-5A7FEA4908B0}" type="parTrans" cxnId="{BBCE3CFE-619C-497B-A92E-E6DF5EC56700}">
      <dgm:prSet/>
      <dgm:spPr/>
      <dgm:t>
        <a:bodyPr/>
        <a:lstStyle/>
        <a:p>
          <a:endParaRPr lang="en-US"/>
        </a:p>
      </dgm:t>
    </dgm:pt>
    <dgm:pt modelId="{E22B8FF2-5203-4250-9D54-F3DE2F154C6C}" type="sibTrans" cxnId="{BBCE3CFE-619C-497B-A92E-E6DF5EC56700}">
      <dgm:prSet/>
      <dgm:spPr/>
      <dgm:t>
        <a:bodyPr/>
        <a:lstStyle/>
        <a:p>
          <a:endParaRPr lang="en-US"/>
        </a:p>
      </dgm:t>
    </dgm:pt>
    <dgm:pt modelId="{0B01D016-D599-4B16-B289-053700EBC5FC}">
      <dgm:prSet/>
      <dgm:spPr/>
      <dgm:t>
        <a:bodyPr/>
        <a:lstStyle/>
        <a:p>
          <a:r>
            <a:rPr lang="en-US"/>
            <a:t>Continued focus on public safety and fiscal responsibility</a:t>
          </a:r>
        </a:p>
      </dgm:t>
    </dgm:pt>
    <dgm:pt modelId="{90932904-6CF0-44CA-8CBD-B9C737964934}" type="parTrans" cxnId="{A4E9D724-8E8A-4632-88A8-C1C163A989FF}">
      <dgm:prSet/>
      <dgm:spPr/>
      <dgm:t>
        <a:bodyPr/>
        <a:lstStyle/>
        <a:p>
          <a:endParaRPr lang="en-US"/>
        </a:p>
      </dgm:t>
    </dgm:pt>
    <dgm:pt modelId="{79519E3E-A08A-4CA6-B3C1-E39A5595E0ED}" type="sibTrans" cxnId="{A4E9D724-8E8A-4632-88A8-C1C163A989FF}">
      <dgm:prSet/>
      <dgm:spPr/>
      <dgm:t>
        <a:bodyPr/>
        <a:lstStyle/>
        <a:p>
          <a:endParaRPr lang="en-US"/>
        </a:p>
      </dgm:t>
    </dgm:pt>
    <dgm:pt modelId="{9C3902B4-C146-493D-AC10-C680106A7681}" type="pres">
      <dgm:prSet presAssocID="{B3446230-BE78-437E-8115-37C9F2CF4C99}" presName="linear" presStyleCnt="0">
        <dgm:presLayoutVars>
          <dgm:animLvl val="lvl"/>
          <dgm:resizeHandles val="exact"/>
        </dgm:presLayoutVars>
      </dgm:prSet>
      <dgm:spPr/>
    </dgm:pt>
    <dgm:pt modelId="{4028A92E-D9B1-4683-BB27-50D047CCE192}" type="pres">
      <dgm:prSet presAssocID="{B3F553B9-E690-4982-B00F-D78782DA52E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684B97C-A1FF-4B73-9780-668928300025}" type="pres">
      <dgm:prSet presAssocID="{7ABFFD56-C120-4985-B4CE-15EB6EF03595}" presName="spacer" presStyleCnt="0"/>
      <dgm:spPr/>
    </dgm:pt>
    <dgm:pt modelId="{F07C55FB-A1C4-4C09-AC5D-63B04046BFB7}" type="pres">
      <dgm:prSet presAssocID="{12FE0114-CBB5-4E50-9130-6BAE56C5E90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4637C62-9412-4156-8CC7-293B27DF4C20}" type="pres">
      <dgm:prSet presAssocID="{9B4E7451-1EC0-426A-8F08-E8B8055A924B}" presName="spacer" presStyleCnt="0"/>
      <dgm:spPr/>
    </dgm:pt>
    <dgm:pt modelId="{FF0EAC47-0940-4F49-B01F-621DE9B16FBD}" type="pres">
      <dgm:prSet presAssocID="{6381924B-3022-4596-90A0-29119E5CB8B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6EEEF99-ABB1-4C87-B550-907221159C4C}" type="pres">
      <dgm:prSet presAssocID="{3E153B28-F5B2-4B0D-B5F7-B30D8D637D54}" presName="spacer" presStyleCnt="0"/>
      <dgm:spPr/>
    </dgm:pt>
    <dgm:pt modelId="{2CC0FB5B-B0BF-4285-9255-9622C73E7986}" type="pres">
      <dgm:prSet presAssocID="{6E2F4399-ED28-4DDB-BD49-E06B3E78003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7F1F0CA-2714-45EE-9BAF-0CDDB077F0D4}" type="pres">
      <dgm:prSet presAssocID="{E22B8FF2-5203-4250-9D54-F3DE2F154C6C}" presName="spacer" presStyleCnt="0"/>
      <dgm:spPr/>
    </dgm:pt>
    <dgm:pt modelId="{A432D5EC-09B3-4D67-A389-4988E3F62DC5}" type="pres">
      <dgm:prSet presAssocID="{0B01D016-D599-4B16-B289-053700EBC5F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0722F0D-2442-4D43-8006-D671158A8688}" type="presOf" srcId="{12FE0114-CBB5-4E50-9130-6BAE56C5E905}" destId="{F07C55FB-A1C4-4C09-AC5D-63B04046BFB7}" srcOrd="0" destOrd="0" presId="urn:microsoft.com/office/officeart/2005/8/layout/vList2"/>
    <dgm:cxn modelId="{99E42124-D426-426E-A8BD-822289CA768B}" type="presOf" srcId="{6E2F4399-ED28-4DDB-BD49-E06B3E78003D}" destId="{2CC0FB5B-B0BF-4285-9255-9622C73E7986}" srcOrd="0" destOrd="0" presId="urn:microsoft.com/office/officeart/2005/8/layout/vList2"/>
    <dgm:cxn modelId="{A4E9D724-8E8A-4632-88A8-C1C163A989FF}" srcId="{B3446230-BE78-437E-8115-37C9F2CF4C99}" destId="{0B01D016-D599-4B16-B289-053700EBC5FC}" srcOrd="4" destOrd="0" parTransId="{90932904-6CF0-44CA-8CBD-B9C737964934}" sibTransId="{79519E3E-A08A-4CA6-B3C1-E39A5595E0ED}"/>
    <dgm:cxn modelId="{DC38F324-C0F8-49FC-A0F5-00F34540242E}" srcId="{B3446230-BE78-437E-8115-37C9F2CF4C99}" destId="{12FE0114-CBB5-4E50-9130-6BAE56C5E905}" srcOrd="1" destOrd="0" parTransId="{C848FC32-B3F8-4AE4-BEB1-B2CBBB7DF67A}" sibTransId="{9B4E7451-1EC0-426A-8F08-E8B8055A924B}"/>
    <dgm:cxn modelId="{98C8C345-7DE2-4EE0-83E9-A40C9288EBA3}" type="presOf" srcId="{0B01D016-D599-4B16-B289-053700EBC5FC}" destId="{A432D5EC-09B3-4D67-A389-4988E3F62DC5}" srcOrd="0" destOrd="0" presId="urn:microsoft.com/office/officeart/2005/8/layout/vList2"/>
    <dgm:cxn modelId="{80C2C770-CDE8-4082-AAA9-26AC96B2357B}" srcId="{B3446230-BE78-437E-8115-37C9F2CF4C99}" destId="{6381924B-3022-4596-90A0-29119E5CB8B3}" srcOrd="2" destOrd="0" parTransId="{540D7D3B-B5A1-4F02-B19F-B318EC26E9C4}" sibTransId="{3E153B28-F5B2-4B0D-B5F7-B30D8D637D54}"/>
    <dgm:cxn modelId="{F466669A-42F4-4B4F-A75F-44ECB73B0B5D}" type="presOf" srcId="{B3446230-BE78-437E-8115-37C9F2CF4C99}" destId="{9C3902B4-C146-493D-AC10-C680106A7681}" srcOrd="0" destOrd="0" presId="urn:microsoft.com/office/officeart/2005/8/layout/vList2"/>
    <dgm:cxn modelId="{3089CDB8-E077-4126-B979-7D6A8A181B22}" type="presOf" srcId="{B3F553B9-E690-4982-B00F-D78782DA52E6}" destId="{4028A92E-D9B1-4683-BB27-50D047CCE192}" srcOrd="0" destOrd="0" presId="urn:microsoft.com/office/officeart/2005/8/layout/vList2"/>
    <dgm:cxn modelId="{13E255EC-8356-4A48-90B2-ABD1261D8FCD}" srcId="{B3446230-BE78-437E-8115-37C9F2CF4C99}" destId="{B3F553B9-E690-4982-B00F-D78782DA52E6}" srcOrd="0" destOrd="0" parTransId="{2927993D-D60B-4663-80B0-DC395E9D1CE6}" sibTransId="{7ABFFD56-C120-4985-B4CE-15EB6EF03595}"/>
    <dgm:cxn modelId="{628A22F9-BB4A-43B0-A3F4-9138BC424B06}" type="presOf" srcId="{6381924B-3022-4596-90A0-29119E5CB8B3}" destId="{FF0EAC47-0940-4F49-B01F-621DE9B16FBD}" srcOrd="0" destOrd="0" presId="urn:microsoft.com/office/officeart/2005/8/layout/vList2"/>
    <dgm:cxn modelId="{BBCE3CFE-619C-497B-A92E-E6DF5EC56700}" srcId="{B3446230-BE78-437E-8115-37C9F2CF4C99}" destId="{6E2F4399-ED28-4DDB-BD49-E06B3E78003D}" srcOrd="3" destOrd="0" parTransId="{8B5EA7C7-4734-4C26-81BB-5A7FEA4908B0}" sibTransId="{E22B8FF2-5203-4250-9D54-F3DE2F154C6C}"/>
    <dgm:cxn modelId="{D9537E29-2127-4269-A351-80BEB9BEFFF9}" type="presParOf" srcId="{9C3902B4-C146-493D-AC10-C680106A7681}" destId="{4028A92E-D9B1-4683-BB27-50D047CCE192}" srcOrd="0" destOrd="0" presId="urn:microsoft.com/office/officeart/2005/8/layout/vList2"/>
    <dgm:cxn modelId="{B0AD8C7D-C5B4-40FC-AA25-DBA3DCBB8B6C}" type="presParOf" srcId="{9C3902B4-C146-493D-AC10-C680106A7681}" destId="{E684B97C-A1FF-4B73-9780-668928300025}" srcOrd="1" destOrd="0" presId="urn:microsoft.com/office/officeart/2005/8/layout/vList2"/>
    <dgm:cxn modelId="{164CE4E1-8050-4B89-8654-CDC728C9CBAF}" type="presParOf" srcId="{9C3902B4-C146-493D-AC10-C680106A7681}" destId="{F07C55FB-A1C4-4C09-AC5D-63B04046BFB7}" srcOrd="2" destOrd="0" presId="urn:microsoft.com/office/officeart/2005/8/layout/vList2"/>
    <dgm:cxn modelId="{AC7AEC10-6F96-4BEB-8F49-261279C92102}" type="presParOf" srcId="{9C3902B4-C146-493D-AC10-C680106A7681}" destId="{34637C62-9412-4156-8CC7-293B27DF4C20}" srcOrd="3" destOrd="0" presId="urn:microsoft.com/office/officeart/2005/8/layout/vList2"/>
    <dgm:cxn modelId="{DBF0AFF6-67A4-4BE1-8653-2C59386E316C}" type="presParOf" srcId="{9C3902B4-C146-493D-AC10-C680106A7681}" destId="{FF0EAC47-0940-4F49-B01F-621DE9B16FBD}" srcOrd="4" destOrd="0" presId="urn:microsoft.com/office/officeart/2005/8/layout/vList2"/>
    <dgm:cxn modelId="{E0EA8711-388A-4D2E-88AE-DDA465FC09D4}" type="presParOf" srcId="{9C3902B4-C146-493D-AC10-C680106A7681}" destId="{B6EEEF99-ABB1-4C87-B550-907221159C4C}" srcOrd="5" destOrd="0" presId="urn:microsoft.com/office/officeart/2005/8/layout/vList2"/>
    <dgm:cxn modelId="{E018EAE3-04EF-40E4-B943-21E12695EC98}" type="presParOf" srcId="{9C3902B4-C146-493D-AC10-C680106A7681}" destId="{2CC0FB5B-B0BF-4285-9255-9622C73E7986}" srcOrd="6" destOrd="0" presId="urn:microsoft.com/office/officeart/2005/8/layout/vList2"/>
    <dgm:cxn modelId="{1AF49BA6-928F-4BE3-AB95-EF905B365C8B}" type="presParOf" srcId="{9C3902B4-C146-493D-AC10-C680106A7681}" destId="{97F1F0CA-2714-45EE-9BAF-0CDDB077F0D4}" srcOrd="7" destOrd="0" presId="urn:microsoft.com/office/officeart/2005/8/layout/vList2"/>
    <dgm:cxn modelId="{5E718ABB-B41B-4936-AD81-759F793D2EF5}" type="presParOf" srcId="{9C3902B4-C146-493D-AC10-C680106A7681}" destId="{A432D5EC-09B3-4D67-A389-4988E3F62DC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1D752-9EE0-46BA-8CEF-03B06C2302DF}">
      <dsp:nvSpPr>
        <dsp:cNvPr id="0" name=""/>
        <dsp:cNvSpPr/>
      </dsp:nvSpPr>
      <dsp:spPr>
        <a:xfrm>
          <a:off x="0" y="0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To explain how Berkley Fire/Rescue operates day to day</a:t>
          </a:r>
          <a:endParaRPr lang="en-US" sz="2100" kern="1200"/>
        </a:p>
      </dsp:txBody>
      <dsp:txXfrm>
        <a:off x="23773" y="23773"/>
        <a:ext cx="7797822" cy="764123"/>
      </dsp:txXfrm>
    </dsp:sp>
    <dsp:sp modelId="{F95288CB-CB33-47A7-91FD-494EF8C5A74C}">
      <dsp:nvSpPr>
        <dsp:cNvPr id="0" name=""/>
        <dsp:cNvSpPr/>
      </dsp:nvSpPr>
      <dsp:spPr>
        <a:xfrm>
          <a:off x="732164" y="959245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To share current staffing, budget, and response realities</a:t>
          </a:r>
          <a:endParaRPr lang="en-US" sz="2100" kern="1200"/>
        </a:p>
      </dsp:txBody>
      <dsp:txXfrm>
        <a:off x="755937" y="983018"/>
        <a:ext cx="7434967" cy="764123"/>
      </dsp:txXfrm>
    </dsp:sp>
    <dsp:sp modelId="{473BE24D-C899-4501-B6A4-963AABCCB6BC}">
      <dsp:nvSpPr>
        <dsp:cNvPr id="0" name=""/>
        <dsp:cNvSpPr/>
      </dsp:nvSpPr>
      <dsp:spPr>
        <a:xfrm>
          <a:off x="1453401" y="1918490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To explain how proposed FY27 budget reductions affect service</a:t>
          </a:r>
          <a:endParaRPr lang="en-US" sz="2100" kern="1200"/>
        </a:p>
      </dsp:txBody>
      <dsp:txXfrm>
        <a:off x="1477174" y="1942263"/>
        <a:ext cx="7445895" cy="764123"/>
      </dsp:txXfrm>
    </dsp:sp>
    <dsp:sp modelId="{3516267E-B108-4076-AC36-2CFB153FF26E}">
      <dsp:nvSpPr>
        <dsp:cNvPr id="0" name=""/>
        <dsp:cNvSpPr/>
      </dsp:nvSpPr>
      <dsp:spPr>
        <a:xfrm>
          <a:off x="2185565" y="2877735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To answer questions and hear community concerns</a:t>
          </a:r>
          <a:endParaRPr lang="en-US" sz="2100" kern="1200"/>
        </a:p>
      </dsp:txBody>
      <dsp:txXfrm>
        <a:off x="2209338" y="2901508"/>
        <a:ext cx="7434967" cy="764123"/>
      </dsp:txXfrm>
    </dsp:sp>
    <dsp:sp modelId="{31A0A68D-684E-481E-BE85-DE056018AD7C}">
      <dsp:nvSpPr>
        <dsp:cNvPr id="0" name=""/>
        <dsp:cNvSpPr/>
      </dsp:nvSpPr>
      <dsp:spPr>
        <a:xfrm>
          <a:off x="8214678" y="621664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33384" y="621664"/>
        <a:ext cx="290172" cy="397007"/>
      </dsp:txXfrm>
    </dsp:sp>
    <dsp:sp modelId="{6F7E88B3-0A26-419C-9E2E-A78DCC2B66E3}">
      <dsp:nvSpPr>
        <dsp:cNvPr id="0" name=""/>
        <dsp:cNvSpPr/>
      </dsp:nvSpPr>
      <dsp:spPr>
        <a:xfrm>
          <a:off x="8946842" y="1580910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065548" y="1580910"/>
        <a:ext cx="290172" cy="397007"/>
      </dsp:txXfrm>
    </dsp:sp>
    <dsp:sp modelId="{B7D38304-3AA1-4291-84E0-CA0609D65064}">
      <dsp:nvSpPr>
        <dsp:cNvPr id="0" name=""/>
        <dsp:cNvSpPr/>
      </dsp:nvSpPr>
      <dsp:spPr>
        <a:xfrm>
          <a:off x="9668079" y="2540155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786785" y="2540155"/>
        <a:ext cx="290172" cy="397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1C646-B60B-4B31-8C66-7485D700EC15}">
      <dsp:nvSpPr>
        <dsp:cNvPr id="0" name=""/>
        <dsp:cNvSpPr/>
      </dsp:nvSpPr>
      <dsp:spPr>
        <a:xfrm>
          <a:off x="51" y="58054"/>
          <a:ext cx="4913783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Stations</a:t>
          </a:r>
        </a:p>
      </dsp:txBody>
      <dsp:txXfrm>
        <a:off x="51" y="58054"/>
        <a:ext cx="4913783" cy="604800"/>
      </dsp:txXfrm>
    </dsp:sp>
    <dsp:sp modelId="{BFBF1EAE-C3E1-4647-BE82-662BA379E99F}">
      <dsp:nvSpPr>
        <dsp:cNvPr id="0" name=""/>
        <dsp:cNvSpPr/>
      </dsp:nvSpPr>
      <dsp:spPr>
        <a:xfrm>
          <a:off x="51" y="662854"/>
          <a:ext cx="4913783" cy="363163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Station #1 - Public Safety Building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Station #2 – 6 Grove Street (Unmanned)</a:t>
          </a:r>
        </a:p>
      </dsp:txBody>
      <dsp:txXfrm>
        <a:off x="51" y="662854"/>
        <a:ext cx="4913783" cy="3631635"/>
      </dsp:txXfrm>
    </dsp:sp>
    <dsp:sp modelId="{59DBC048-7688-4469-95D9-12CB865A58EC}">
      <dsp:nvSpPr>
        <dsp:cNvPr id="0" name=""/>
        <dsp:cNvSpPr/>
      </dsp:nvSpPr>
      <dsp:spPr>
        <a:xfrm>
          <a:off x="5601764" y="58054"/>
          <a:ext cx="4913783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Apparatus</a:t>
          </a:r>
        </a:p>
      </dsp:txBody>
      <dsp:txXfrm>
        <a:off x="5601764" y="58054"/>
        <a:ext cx="4913783" cy="604800"/>
      </dsp:txXfrm>
    </dsp:sp>
    <dsp:sp modelId="{18AFEC95-BF85-4507-895C-F749AF1E9DBB}">
      <dsp:nvSpPr>
        <dsp:cNvPr id="0" name=""/>
        <dsp:cNvSpPr/>
      </dsp:nvSpPr>
      <dsp:spPr>
        <a:xfrm>
          <a:off x="5601764" y="662854"/>
          <a:ext cx="4913783" cy="363163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3 Engines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2 Tankers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1 Ladder Truck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2 Forestry Trucks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2 Ambulances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2 UTV’s (1 Rescue &amp; 1 Forestry)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2 Command Vehicles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1 Emergency Management Vehicle (Repurposed Ambulance)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2 Boats (Shared with Police)</a:t>
          </a:r>
        </a:p>
      </dsp:txBody>
      <dsp:txXfrm>
        <a:off x="5601764" y="662854"/>
        <a:ext cx="4913783" cy="36316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4E5C3-F662-4B3B-9D58-566BF1B4EFA1}">
      <dsp:nvSpPr>
        <dsp:cNvPr id="0" name=""/>
        <dsp:cNvSpPr/>
      </dsp:nvSpPr>
      <dsp:spPr>
        <a:xfrm>
          <a:off x="0" y="7262"/>
          <a:ext cx="7066701" cy="9516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F9E97-3405-4AF2-B07C-4E077897D763}">
      <dsp:nvSpPr>
        <dsp:cNvPr id="0" name=""/>
        <dsp:cNvSpPr/>
      </dsp:nvSpPr>
      <dsp:spPr>
        <a:xfrm>
          <a:off x="287859" y="221373"/>
          <a:ext cx="523381" cy="5233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0A635-176E-4573-BA68-F949F5CC8655}">
      <dsp:nvSpPr>
        <dsp:cNvPr id="0" name=""/>
        <dsp:cNvSpPr/>
      </dsp:nvSpPr>
      <dsp:spPr>
        <a:xfrm>
          <a:off x="1099101" y="7262"/>
          <a:ext cx="5966524" cy="951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11" tIns="100711" rIns="100711" bIns="10071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Chief – Weekdays</a:t>
          </a:r>
        </a:p>
      </dsp:txBody>
      <dsp:txXfrm>
        <a:off x="1099101" y="7262"/>
        <a:ext cx="5966524" cy="951603"/>
      </dsp:txXfrm>
    </dsp:sp>
    <dsp:sp modelId="{0BE4F97B-0A8B-4FBC-A0C3-7FBB4974AB3B}">
      <dsp:nvSpPr>
        <dsp:cNvPr id="0" name=""/>
        <dsp:cNvSpPr/>
      </dsp:nvSpPr>
      <dsp:spPr>
        <a:xfrm>
          <a:off x="0" y="1196766"/>
          <a:ext cx="7066701" cy="9516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67E28-F80A-4D53-A6B6-B63EC1AFA4DF}">
      <dsp:nvSpPr>
        <dsp:cNvPr id="0" name=""/>
        <dsp:cNvSpPr/>
      </dsp:nvSpPr>
      <dsp:spPr>
        <a:xfrm>
          <a:off x="287859" y="1410877"/>
          <a:ext cx="523381" cy="5233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A3E02-A6DC-4E61-AE81-DFB6B7E84C4A}">
      <dsp:nvSpPr>
        <dsp:cNvPr id="0" name=""/>
        <dsp:cNvSpPr/>
      </dsp:nvSpPr>
      <dsp:spPr>
        <a:xfrm>
          <a:off x="1099101" y="1196766"/>
          <a:ext cx="5966524" cy="951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11" tIns="100711" rIns="100711" bIns="10071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Deputy Chief – Weekdays (Currently on rotation)</a:t>
          </a:r>
        </a:p>
      </dsp:txBody>
      <dsp:txXfrm>
        <a:off x="1099101" y="1196766"/>
        <a:ext cx="5966524" cy="951603"/>
      </dsp:txXfrm>
    </dsp:sp>
    <dsp:sp modelId="{FE22893A-9C14-420F-9EE6-F9D63FCA353D}">
      <dsp:nvSpPr>
        <dsp:cNvPr id="0" name=""/>
        <dsp:cNvSpPr/>
      </dsp:nvSpPr>
      <dsp:spPr>
        <a:xfrm>
          <a:off x="0" y="2386270"/>
          <a:ext cx="7066701" cy="9516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D17C2-BB29-4F81-9FFC-74176874E954}">
      <dsp:nvSpPr>
        <dsp:cNvPr id="0" name=""/>
        <dsp:cNvSpPr/>
      </dsp:nvSpPr>
      <dsp:spPr>
        <a:xfrm>
          <a:off x="287859" y="2600381"/>
          <a:ext cx="523381" cy="5233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90DCA-E177-4445-9E97-E5F5B326FC5E}">
      <dsp:nvSpPr>
        <dsp:cNvPr id="0" name=""/>
        <dsp:cNvSpPr/>
      </dsp:nvSpPr>
      <dsp:spPr>
        <a:xfrm>
          <a:off x="1099101" y="2386270"/>
          <a:ext cx="5966524" cy="951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11" tIns="100711" rIns="100711" bIns="10071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Administrative Assistant – 30 hours Mon-Thur</a:t>
          </a:r>
        </a:p>
      </dsp:txBody>
      <dsp:txXfrm>
        <a:off x="1099101" y="2386270"/>
        <a:ext cx="5966524" cy="951603"/>
      </dsp:txXfrm>
    </dsp:sp>
    <dsp:sp modelId="{BC5D6B9B-73A5-4C67-887A-ED460F0FFB0F}">
      <dsp:nvSpPr>
        <dsp:cNvPr id="0" name=""/>
        <dsp:cNvSpPr/>
      </dsp:nvSpPr>
      <dsp:spPr>
        <a:xfrm>
          <a:off x="0" y="3575774"/>
          <a:ext cx="7066701" cy="9516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DF169-22DE-402B-B57B-464A2C5AEFC5}">
      <dsp:nvSpPr>
        <dsp:cNvPr id="0" name=""/>
        <dsp:cNvSpPr/>
      </dsp:nvSpPr>
      <dsp:spPr>
        <a:xfrm>
          <a:off x="287859" y="3789885"/>
          <a:ext cx="523381" cy="5233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329F3-33FC-4ED0-A476-20415970670C}">
      <dsp:nvSpPr>
        <dsp:cNvPr id="0" name=""/>
        <dsp:cNvSpPr/>
      </dsp:nvSpPr>
      <dsp:spPr>
        <a:xfrm>
          <a:off x="1099101" y="3575774"/>
          <a:ext cx="3180015" cy="951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11" tIns="100711" rIns="100711" bIns="10071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Minimum 2 personnel per shift (1 FF/Medic &amp; 1 FF/EMT)</a:t>
          </a:r>
        </a:p>
      </dsp:txBody>
      <dsp:txXfrm>
        <a:off x="1099101" y="3575774"/>
        <a:ext cx="3180015" cy="951603"/>
      </dsp:txXfrm>
    </dsp:sp>
    <dsp:sp modelId="{F9D88021-E48B-4862-A7FF-9858E9D36DAA}">
      <dsp:nvSpPr>
        <dsp:cNvPr id="0" name=""/>
        <dsp:cNvSpPr/>
      </dsp:nvSpPr>
      <dsp:spPr>
        <a:xfrm>
          <a:off x="4279117" y="3575774"/>
          <a:ext cx="2786509" cy="951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11" tIns="100711" rIns="100711" bIns="100711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4 Group Rotations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 Groups staffed with full-time staff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 groups staffed with full-time &amp; on-call staff combined</a:t>
          </a:r>
        </a:p>
      </dsp:txBody>
      <dsp:txXfrm>
        <a:off x="4279117" y="3575774"/>
        <a:ext cx="2786509" cy="951603"/>
      </dsp:txXfrm>
    </dsp:sp>
    <dsp:sp modelId="{BBAA0520-A7C2-4BC5-916F-B548912E1414}">
      <dsp:nvSpPr>
        <dsp:cNvPr id="0" name=""/>
        <dsp:cNvSpPr/>
      </dsp:nvSpPr>
      <dsp:spPr>
        <a:xfrm>
          <a:off x="0" y="4765279"/>
          <a:ext cx="7066701" cy="9516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87F94-8561-43E6-A471-1F62A70E5E3E}">
      <dsp:nvSpPr>
        <dsp:cNvPr id="0" name=""/>
        <dsp:cNvSpPr/>
      </dsp:nvSpPr>
      <dsp:spPr>
        <a:xfrm>
          <a:off x="287859" y="4979389"/>
          <a:ext cx="523381" cy="52338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1D3E9-6D5B-4E9B-98D0-B3271F115304}">
      <dsp:nvSpPr>
        <dsp:cNvPr id="0" name=""/>
        <dsp:cNvSpPr/>
      </dsp:nvSpPr>
      <dsp:spPr>
        <a:xfrm>
          <a:off x="1099101" y="4765279"/>
          <a:ext cx="5966524" cy="951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11" tIns="100711" rIns="100711" bIns="10071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Off duty full-time and On-call Members toned in for callback on any call more than routine medical or still alarm</a:t>
          </a:r>
        </a:p>
      </dsp:txBody>
      <dsp:txXfrm>
        <a:off x="1099101" y="4765279"/>
        <a:ext cx="5966524" cy="951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863BD-872C-4AEF-B3F7-9B6F8DC8EC26}">
      <dsp:nvSpPr>
        <dsp:cNvPr id="0" name=""/>
        <dsp:cNvSpPr/>
      </dsp:nvSpPr>
      <dsp:spPr>
        <a:xfrm>
          <a:off x="0" y="91128"/>
          <a:ext cx="6798539" cy="8353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Nearly 40% of the operating budget is offset by EMS revenue</a:t>
          </a:r>
          <a:endParaRPr lang="en-US" sz="2100" kern="1200"/>
        </a:p>
      </dsp:txBody>
      <dsp:txXfrm>
        <a:off x="40780" y="131908"/>
        <a:ext cx="6716979" cy="753819"/>
      </dsp:txXfrm>
    </dsp:sp>
    <dsp:sp modelId="{ABF9A967-02A1-409C-B4A7-210530C03960}">
      <dsp:nvSpPr>
        <dsp:cNvPr id="0" name=""/>
        <dsp:cNvSpPr/>
      </dsp:nvSpPr>
      <dsp:spPr>
        <a:xfrm>
          <a:off x="0" y="986988"/>
          <a:ext cx="6798539" cy="835379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$835,897 of the budget directly supports staffing availability</a:t>
          </a:r>
          <a:endParaRPr lang="en-US" sz="2100" kern="1200"/>
        </a:p>
      </dsp:txBody>
      <dsp:txXfrm>
        <a:off x="40780" y="1027768"/>
        <a:ext cx="6716979" cy="753819"/>
      </dsp:txXfrm>
    </dsp:sp>
    <dsp:sp modelId="{ED4DCDA8-EE8D-4DA7-9BF5-4A92A603D035}">
      <dsp:nvSpPr>
        <dsp:cNvPr id="0" name=""/>
        <dsp:cNvSpPr/>
      </dsp:nvSpPr>
      <dsp:spPr>
        <a:xfrm>
          <a:off x="0" y="1882848"/>
          <a:ext cx="6798539" cy="835379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Very little funding flexibility exists outside of personnel costs</a:t>
          </a:r>
          <a:endParaRPr lang="en-US" sz="2100" kern="1200"/>
        </a:p>
      </dsp:txBody>
      <dsp:txXfrm>
        <a:off x="40780" y="1923628"/>
        <a:ext cx="6716979" cy="753819"/>
      </dsp:txXfrm>
    </dsp:sp>
    <dsp:sp modelId="{14945545-6A9E-48EA-8F96-33285F37F129}">
      <dsp:nvSpPr>
        <dsp:cNvPr id="0" name=""/>
        <dsp:cNvSpPr/>
      </dsp:nvSpPr>
      <dsp:spPr>
        <a:xfrm>
          <a:off x="0" y="2778708"/>
          <a:ext cx="6798539" cy="83537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When EMS revenue fluctuates, the tax-supported portion must absorb the difference to maintain service levels</a:t>
          </a:r>
          <a:endParaRPr lang="en-US" sz="2100" kern="1200"/>
        </a:p>
      </dsp:txBody>
      <dsp:txXfrm>
        <a:off x="40780" y="2819488"/>
        <a:ext cx="6716979" cy="753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431AF-21A3-486E-9727-E896C6F5E76E}">
      <dsp:nvSpPr>
        <dsp:cNvPr id="0" name=""/>
        <dsp:cNvSpPr/>
      </dsp:nvSpPr>
      <dsp:spPr>
        <a:xfrm>
          <a:off x="853" y="0"/>
          <a:ext cx="3457633" cy="36894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These impacts are </a:t>
          </a:r>
          <a:r>
            <a:rPr lang="en-US" sz="2500" b="1" kern="1200"/>
            <a:t>not operational choices</a:t>
          </a:r>
          <a:endParaRPr lang="en-US" sz="2500" kern="1200"/>
        </a:p>
      </dsp:txBody>
      <dsp:txXfrm>
        <a:off x="853" y="1475762"/>
        <a:ext cx="3457633" cy="2213643"/>
      </dsp:txXfrm>
    </dsp:sp>
    <dsp:sp modelId="{17DAC02D-B788-4A3C-B9F3-10ED3D4EDE42}">
      <dsp:nvSpPr>
        <dsp:cNvPr id="0" name=""/>
        <dsp:cNvSpPr/>
      </dsp:nvSpPr>
      <dsp:spPr>
        <a:xfrm>
          <a:off x="853" y="0"/>
          <a:ext cx="3457633" cy="147576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53" y="0"/>
        <a:ext cx="3457633" cy="1475762"/>
      </dsp:txXfrm>
    </dsp:sp>
    <dsp:sp modelId="{CE044C4D-09A1-489B-A9CD-66AFC8BC87DA}">
      <dsp:nvSpPr>
        <dsp:cNvPr id="0" name=""/>
        <dsp:cNvSpPr/>
      </dsp:nvSpPr>
      <dsp:spPr>
        <a:xfrm>
          <a:off x="3735097" y="0"/>
          <a:ext cx="3457633" cy="36894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They are the direct result of the </a:t>
          </a:r>
          <a:r>
            <a:rPr lang="en-US" sz="2500" b="1" kern="1200"/>
            <a:t>FY27 Guidelines Budget reductions</a:t>
          </a:r>
          <a:endParaRPr lang="en-US" sz="2500" kern="1200"/>
        </a:p>
      </dsp:txBody>
      <dsp:txXfrm>
        <a:off x="3735097" y="1475762"/>
        <a:ext cx="3457633" cy="2213643"/>
      </dsp:txXfrm>
    </dsp:sp>
    <dsp:sp modelId="{7759A0E1-0F29-4CED-85FE-A777B108C53D}">
      <dsp:nvSpPr>
        <dsp:cNvPr id="0" name=""/>
        <dsp:cNvSpPr/>
      </dsp:nvSpPr>
      <dsp:spPr>
        <a:xfrm>
          <a:off x="3735097" y="0"/>
          <a:ext cx="3457633" cy="147576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735097" y="0"/>
        <a:ext cx="3457633" cy="1475762"/>
      </dsp:txXfrm>
    </dsp:sp>
    <dsp:sp modelId="{F159A2AF-2B95-485C-9FA1-2C9DC06D0269}">
      <dsp:nvSpPr>
        <dsp:cNvPr id="0" name=""/>
        <dsp:cNvSpPr/>
      </dsp:nvSpPr>
      <dsp:spPr>
        <a:xfrm>
          <a:off x="7469341" y="0"/>
          <a:ext cx="3457633" cy="36894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Staffing and resource limits create </a:t>
          </a:r>
          <a:r>
            <a:rPr lang="en-US" sz="2500" b="1" kern="1200"/>
            <a:t>unavoidable service constraints</a:t>
          </a:r>
          <a:endParaRPr lang="en-US" sz="2500" kern="1200"/>
        </a:p>
      </dsp:txBody>
      <dsp:txXfrm>
        <a:off x="7469341" y="1475762"/>
        <a:ext cx="3457633" cy="2213643"/>
      </dsp:txXfrm>
    </dsp:sp>
    <dsp:sp modelId="{9C8D69C9-C4B2-4C1A-840D-60E37AD88C0E}">
      <dsp:nvSpPr>
        <dsp:cNvPr id="0" name=""/>
        <dsp:cNvSpPr/>
      </dsp:nvSpPr>
      <dsp:spPr>
        <a:xfrm>
          <a:off x="7469341" y="0"/>
          <a:ext cx="3457633" cy="147576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469341" y="0"/>
        <a:ext cx="3457633" cy="1475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8A92E-D9B1-4683-BB27-50D047CCE192}">
      <dsp:nvSpPr>
        <dsp:cNvPr id="0" name=""/>
        <dsp:cNvSpPr/>
      </dsp:nvSpPr>
      <dsp:spPr>
        <a:xfrm>
          <a:off x="0" y="87569"/>
          <a:ext cx="6666833" cy="9981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Professional, dedicated response on every call</a:t>
          </a:r>
        </a:p>
      </dsp:txBody>
      <dsp:txXfrm>
        <a:off x="48726" y="136295"/>
        <a:ext cx="6569381" cy="900704"/>
      </dsp:txXfrm>
    </dsp:sp>
    <dsp:sp modelId="{F07C55FB-A1C4-4C09-AC5D-63B04046BFB7}">
      <dsp:nvSpPr>
        <dsp:cNvPr id="0" name=""/>
        <dsp:cNvSpPr/>
      </dsp:nvSpPr>
      <dsp:spPr>
        <a:xfrm>
          <a:off x="0" y="1157725"/>
          <a:ext cx="6666833" cy="998156"/>
        </a:xfrm>
        <a:prstGeom prst="round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Responsible use of available resources</a:t>
          </a:r>
        </a:p>
      </dsp:txBody>
      <dsp:txXfrm>
        <a:off x="48726" y="1206451"/>
        <a:ext cx="6569381" cy="900704"/>
      </dsp:txXfrm>
    </dsp:sp>
    <dsp:sp modelId="{FF0EAC47-0940-4F49-B01F-621DE9B16FBD}">
      <dsp:nvSpPr>
        <dsp:cNvPr id="0" name=""/>
        <dsp:cNvSpPr/>
      </dsp:nvSpPr>
      <dsp:spPr>
        <a:xfrm>
          <a:off x="0" y="2227881"/>
          <a:ext cx="6666833" cy="998156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Transparency with the community</a:t>
          </a:r>
        </a:p>
      </dsp:txBody>
      <dsp:txXfrm>
        <a:off x="48726" y="2276607"/>
        <a:ext cx="6569381" cy="900704"/>
      </dsp:txXfrm>
    </dsp:sp>
    <dsp:sp modelId="{2CC0FB5B-B0BF-4285-9255-9622C73E7986}">
      <dsp:nvSpPr>
        <dsp:cNvPr id="0" name=""/>
        <dsp:cNvSpPr/>
      </dsp:nvSpPr>
      <dsp:spPr>
        <a:xfrm>
          <a:off x="0" y="3298038"/>
          <a:ext cx="6666833" cy="998156"/>
        </a:xfrm>
        <a:prstGeom prst="round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Collaboration with town leadership</a:t>
          </a:r>
        </a:p>
      </dsp:txBody>
      <dsp:txXfrm>
        <a:off x="48726" y="3346764"/>
        <a:ext cx="6569381" cy="900704"/>
      </dsp:txXfrm>
    </dsp:sp>
    <dsp:sp modelId="{A432D5EC-09B3-4D67-A389-4988E3F62DC5}">
      <dsp:nvSpPr>
        <dsp:cNvPr id="0" name=""/>
        <dsp:cNvSpPr/>
      </dsp:nvSpPr>
      <dsp:spPr>
        <a:xfrm>
          <a:off x="0" y="4368194"/>
          <a:ext cx="6666833" cy="998156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Continued focus on public safety and fiscal responsibility</a:t>
          </a:r>
        </a:p>
      </dsp:txBody>
      <dsp:txXfrm>
        <a:off x="48726" y="4416920"/>
        <a:ext cx="6569381" cy="900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FF51D-CC02-4D64-B176-BC02D1EEE37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218E5-0BC8-4BBA-81EA-F877E4CF9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0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218E5-0BC8-4BBA-81EA-F877E4CF92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7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218E5-0BC8-4BBA-81EA-F877E4CF92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6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B3CD-42BE-CFC8-7C92-449B4DFC8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FA3A8-523B-1865-1740-5ED6D47DC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11A3D-D3BB-1666-9D4D-58CA438D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0EAE-F389-49E8-A993-B4A91430799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B35A2-A39A-B77C-A0CB-E95B5A64E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6D2B4-4ECF-46E2-A612-11D76146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1A79-B39D-4F52-BB2F-70AD9F08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9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5C07C-6DC2-8B6B-E391-DB4B064FD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F7C735-0179-F8D9-4CF6-2CCA19927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A9DB2-79AE-EABA-4C13-12977398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0EAE-F389-49E8-A993-B4A91430799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DD436-6F9A-391A-5267-77E1F684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B1C81-0382-2325-4C35-80A3C458B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1A79-B39D-4F52-BB2F-70AD9F08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2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AF0415-79F8-2D9C-46D7-F6355DB60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105B8B-14CB-2760-0C24-D103C21DB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A19E4-18EA-3056-7539-0094826F8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0EAE-F389-49E8-A993-B4A91430799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FBE0E-C3C3-4ADB-D788-CB5629E9A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26DC3-AB83-E31C-74A0-4B365C9F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1A79-B39D-4F52-BB2F-70AD9F08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1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5E17-0BC7-28BA-DCF0-F135CA21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2168D-EE17-5B42-BCCA-F72BAFF47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A5E0C-285A-3A5F-CCB3-05B901766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0EAE-F389-49E8-A993-B4A91430799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A3BA-1669-0DD5-3E95-AC1B7517B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F4256-CEF7-EA49-9704-CCE645F9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1A79-B39D-4F52-BB2F-70AD9F08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3923-0942-82C3-CCEC-255985B8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3AEFD-CBE0-7990-CA13-A423E7FEA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6386A-AD2B-AE48-44F8-ACB0DC01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0EAE-F389-49E8-A993-B4A91430799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50CE6-7653-2FF5-1610-6ABA3D77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6E705-3BD5-CB6E-5E33-1A119589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1A79-B39D-4F52-BB2F-70AD9F08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2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73FD6-93AE-8E6D-A946-A53E4F54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9CB3E-5405-F2A7-D233-9BE03838A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592ED-FABC-5DEE-EB08-B26D8EC4D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174BB-192A-A74C-C608-B8EBE379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0EAE-F389-49E8-A993-B4A91430799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D020C-C119-A959-8E45-13D944DA5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F73B4-800C-F822-95BE-38D15D08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1A79-B39D-4F52-BB2F-70AD9F08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9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ED538-8B76-D263-4632-832EC463A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4E260-4326-4896-870E-21701A518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D4B2F-2036-5449-8554-015DE16E8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6DA16-9AA5-E825-7873-A4FD89D7A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DA68B-3800-BEA2-774E-E0FF891B6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F34F61-1F8A-5998-0321-4FDAEC27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0EAE-F389-49E8-A993-B4A91430799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572DB1-2B5F-A74D-D960-7680D179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46F76-EF97-3D2E-5991-E0C3C795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1A79-B39D-4F52-BB2F-70AD9F08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5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4EF4A-C76C-18E0-8339-2A4DAEB7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9C5EA-4D04-2264-248A-E5B79275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0EAE-F389-49E8-A993-B4A91430799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FEBF8-4A33-5366-8740-87ADB4C4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00F1B-CB99-80F9-4B24-C41FDA79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1A79-B39D-4F52-BB2F-70AD9F08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31E020-6504-0F6F-7584-44425CDC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0EAE-F389-49E8-A993-B4A91430799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15F86-43AA-6EDB-B782-A22A3BD5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50277-960A-54AC-D42B-B13C9FA7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1A79-B39D-4F52-BB2F-70AD9F08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6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C5F9-B091-99FA-7031-FAC0C1FE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E288D-60D0-6EDD-3241-1D23585B2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D5547-FB6C-04A8-7117-B82F27584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8F349-C107-08FE-BA60-D598B2FC4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0EAE-F389-49E8-A993-B4A91430799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A469A-97B2-A16E-63FE-F2EC89A8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6FDFA-28B2-58D1-B696-B3590E7C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1A79-B39D-4F52-BB2F-70AD9F08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8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1BF6-E616-2585-7CE1-9DF66B4F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883911-9314-99B7-7880-5BC3308AE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C7014-5D35-F74E-E9DF-8533843FC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42356-91B4-CD72-E7DF-B433ABC26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0EAE-F389-49E8-A993-B4A91430799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CB201-933B-238F-3F13-3C2079B2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DE161-8606-912A-0D8F-29562D83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1A79-B39D-4F52-BB2F-70AD9F08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1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697EEC-9E8A-B9EE-4636-CB0743E1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B8012-518E-E9E1-C94C-FB0B20529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773C2-AF4A-582E-86A0-963BB2A08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080EAE-F389-49E8-A993-B4A91430799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1FCA7-1E3E-1BD2-8DCC-F01863EDC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FEF6B-89DE-1629-B3B1-205326D21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31A79-B39D-4F52-BB2F-70AD9F08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4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D5735-2E84-9687-5C97-D4BD81847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3" r="9089" b="11544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F8A8B-706C-C213-B364-8401E14DD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/>
              <a:t>Community Forum - How We Serve Berkley Everyday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6D170-BC84-837A-364A-3FF62E263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Presented by:</a:t>
            </a:r>
          </a:p>
          <a:p>
            <a:pPr algn="l"/>
            <a:r>
              <a:rPr lang="en-US" sz="2000"/>
              <a:t>Chief Jason Perry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112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45DB4-41A9-D238-E611-577BEEAA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Fire / EMS Budget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2FA47-CBB4-9BF3-8364-E16F18A39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2000" b="1" dirty="0"/>
              <a:t>Total Combined Budget:</a:t>
            </a:r>
            <a:r>
              <a:rPr lang="en-US" sz="2000" dirty="0"/>
              <a:t> $1,140,920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$450,000 funded through ambulance billing revenue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$690,920 funded through local taxation</a:t>
            </a:r>
          </a:p>
          <a:p>
            <a:pPr>
              <a:buNone/>
            </a:pPr>
            <a:r>
              <a:rPr lang="en-US" sz="2000" b="1" dirty="0"/>
              <a:t>Personnel Costs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Full-time salaries (including Chief): $637,897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Call Firefighter/EMS wages: $198,000</a:t>
            </a:r>
          </a:p>
          <a:p>
            <a:pPr>
              <a:buNone/>
            </a:pPr>
            <a:r>
              <a:rPr lang="en-US" sz="2000" b="1" dirty="0"/>
              <a:t>Budget Reality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Less than 2% dedicated to capital purchases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Remaining funds support: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Equipment maintenance and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Medical supplies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Fuel, utilities, and training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181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B49FDC-D8B6-B9E5-BA53-9289FB29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sz="4000"/>
              <a:t>What This Means for Residents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6D0E2C-56B0-A38B-B699-ED6B60DF43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276" r="20878" b="-1"/>
          <a:stretch>
            <a:fillRect/>
          </a:stretch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AD5FDE14-1EE1-2885-30CF-6FEA43FCF1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83558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953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F8790-170C-097E-738F-1739382DC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Staffing Challenges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8AFBBA7-761F-80CB-7FDE-CBBE1D747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2000" b="1" dirty="0"/>
              <a:t>Recruitment &amp; Retention Challenges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Among the lowest pay rates in the region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Full-time Firefighter/Paramedic starting salary: $58,000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Call rates: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Firefighter: $17/</a:t>
            </a:r>
            <a:r>
              <a:rPr lang="en-US" sz="2000" dirty="0" err="1"/>
              <a:t>hr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Firefighter/Paramedic: $23/</a:t>
            </a:r>
            <a:r>
              <a:rPr lang="en-US" sz="2000" dirty="0" err="1"/>
              <a:t>hr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No compensation for training time for call personnel</a:t>
            </a:r>
          </a:p>
          <a:p>
            <a:pPr>
              <a:buNone/>
            </a:pPr>
            <a:r>
              <a:rPr lang="en-US" sz="2000" b="1" dirty="0"/>
              <a:t>Operational Impact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Difficulty attracting and retaining qualified providers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Training requirements deter new call personnel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Full-time staff leave for higher-paying departments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Increased strain on a small core group of responders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9556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ire engine in front of the station">
            <a:extLst>
              <a:ext uri="{FF2B5EF4-FFF2-40B4-BE49-F238E27FC236}">
                <a16:creationId xmlns:a16="http://schemas.microsoft.com/office/drawing/2014/main" id="{F007C856-7A43-8E41-C0E5-D88839F8A2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85" r="24060" b="2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DABA0-C099-25CF-A35B-676E05A87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Adequate Staffing – What Standards Require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2DD544-5D90-33F7-FC6A-3AADF3587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1700" b="1"/>
              <a:t>Ambulance Staffing (State Regulations)</a:t>
            </a:r>
            <a:endParaRPr lang="en-US" sz="1700"/>
          </a:p>
          <a:p>
            <a:pPr>
              <a:buFont typeface="Arial" panose="020B0604020202020204" pitchFamily="34" charset="0"/>
              <a:buChar char="•"/>
            </a:pPr>
            <a:r>
              <a:rPr lang="en-US" sz="1700"/>
              <a:t>Minimum staffing: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/>
              <a:t>1 Paramedic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/>
              <a:t>1 EMT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/>
              <a:t>High-acuity calls require additional personnel</a:t>
            </a:r>
          </a:p>
          <a:p>
            <a:pPr>
              <a:buNone/>
            </a:pPr>
            <a:r>
              <a:rPr lang="en-US" sz="1700" b="1"/>
              <a:t>Fire Response Standards (NFPA Benchmarks)</a:t>
            </a:r>
            <a:endParaRPr lang="en-US" sz="1700"/>
          </a:p>
          <a:p>
            <a:pPr>
              <a:buFont typeface="Arial" panose="020B0604020202020204" pitchFamily="34" charset="0"/>
              <a:buChar char="•"/>
            </a:pPr>
            <a:r>
              <a:rPr lang="en-US" sz="1700"/>
              <a:t>4 firefighters per apparatus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/>
              <a:t>First-due engine within 4 minutes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/>
              <a:t>16 firefighters on scene within 8 minutes for a working structure fire</a:t>
            </a: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54044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2935D-D247-3DEE-3F39-FB4AC2B9F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6200">
                <a:solidFill>
                  <a:schemeClr val="bg1"/>
                </a:solidFill>
              </a:rPr>
              <a:t>Adequate Staffing – The Reality in Berkley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FED88-08F5-EF35-CC3E-FD0637468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 lnSpcReduction="10000"/>
          </a:bodyPr>
          <a:lstStyle/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</a:rPr>
              <a:t>On-Duty Staffing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2 firefighters on duty at all times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Cross-staffing ambulance and fire apparatus</a:t>
            </a:r>
          </a:p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</a:rPr>
              <a:t>How Additional Staffing Is Obtained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Call firefighters responding from home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Off-duty full-time personnel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Mutual aid partners</a:t>
            </a:r>
          </a:p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</a:rPr>
              <a:t>Key Limitation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Availability depends on time of day and day of week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Many call members work full-time jobs outside of town</a:t>
            </a:r>
          </a:p>
          <a:p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15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C4629-A2A8-1CF2-A337-F3EABF0B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2012 Staffing Study – Then vs. Now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A473D-9422-80B2-DC3A-1AEFB636C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2000" b="1" dirty="0"/>
              <a:t>2012 Study Findings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Recommended staffing: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9 full-time personnel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 per shift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Daytime Deputy Chief</a:t>
            </a:r>
          </a:p>
          <a:p>
            <a:pPr>
              <a:buNone/>
            </a:pPr>
            <a:r>
              <a:rPr lang="en-US" sz="2000" b="1" dirty="0"/>
              <a:t>Projected Growth Recommendation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By 2020: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13 full-time personnel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3 per shift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Daytime Deputy Chief</a:t>
            </a:r>
          </a:p>
          <a:p>
            <a:pPr>
              <a:buNone/>
            </a:pPr>
            <a:r>
              <a:rPr lang="en-US" sz="2000" b="1" dirty="0"/>
              <a:t>Reality in 2025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7 full-time personnel total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Only recently reached 2 per shift in January 2024 using call staffing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0751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FD848-D40A-7B96-F2D1-1BC5DEDE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Reliance on Call &amp; Volunteer Staffing — A Growing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590CE-3DCC-6B5E-A533-DC416E49D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2000" b="1"/>
              <a:t>National Trend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Call and volunteer staffing models are declining across the country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Fewer people are able to live close enough to respond quickly and consistently</a:t>
            </a:r>
          </a:p>
          <a:p>
            <a:pPr>
              <a:buNone/>
            </a:pPr>
            <a:r>
              <a:rPr lang="en-US" sz="2000" b="1"/>
              <a:t>Berkley’s Reality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/>
              <a:t>More than 70%</a:t>
            </a:r>
            <a:r>
              <a:rPr lang="en-US" sz="2000"/>
              <a:t> of current full-time and on-call members </a:t>
            </a:r>
            <a:r>
              <a:rPr lang="en-US" sz="2000" b="1"/>
              <a:t>do not live in Berkley</a:t>
            </a:r>
            <a:endParaRPr lang="en-US" sz="2000"/>
          </a:p>
          <a:p>
            <a:pPr>
              <a:buNone/>
            </a:pPr>
            <a:r>
              <a:rPr lang="en-US" sz="2000" b="1"/>
              <a:t>Contributing Factors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High cost of new homes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/>
              <a:t>Lack of housing inventory</a:t>
            </a:r>
            <a:r>
              <a:rPr lang="en-US" sz="2000"/>
              <a:t> and rental options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Low pay compared to surrounding departments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Significant </a:t>
            </a:r>
            <a:r>
              <a:rPr lang="en-US" sz="2000" b="1"/>
              <a:t>initial training requirements</a:t>
            </a:r>
            <a:r>
              <a:rPr lang="en-US" sz="2000"/>
              <a:t> for new call/volunteer firefighters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28126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A3D4F-CEEE-A3B0-F9FF-267AB867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Cost Saving Measures We Use Daily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80EB5-4AF0-C77D-A1DF-D6A4CC019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2200" b="1" dirty="0"/>
              <a:t>How We Stretch the Budget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Actively pursue state and federal grants to fund equipment and PPE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Utilize State Bid purchasing programs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Perform vehicle and equipment repairs in-house whenever possible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Revised dispatch protocols so less serious initial calls are handled by on-duty personnel only</a:t>
            </a:r>
          </a:p>
          <a:p>
            <a:pPr>
              <a:buNone/>
            </a:pPr>
            <a:r>
              <a:rPr lang="en-US" sz="2200" b="1" dirty="0"/>
              <a:t>Why This Matters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Reduces reliance on already limited operating funds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Keeps apparatus and equipment in service longer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Limits unnecessary call-backs to preserve staffing for higher-priority incidents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15914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3A8729-0AA5-CCB8-FAD7-A4BBE5895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/>
              <a:t>Fixed Costs Beyond Our Control</a:t>
            </a:r>
          </a:p>
        </p:txBody>
      </p:sp>
      <p:pic>
        <p:nvPicPr>
          <p:cNvPr id="23" name="Picture 22" descr="Fire engine parked inside a fire station">
            <a:extLst>
              <a:ext uri="{FF2B5EF4-FFF2-40B4-BE49-F238E27FC236}">
                <a16:creationId xmlns:a16="http://schemas.microsoft.com/office/drawing/2014/main" id="{CFD34287-003F-F6D9-626D-7FCCD9BE09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55" r="17311" b="-1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9CB9247-2D7A-491B-0A44-C1E1C9E07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/>
              <a:t>Required Annual Testing &amp; Maintenance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Medical equipment inspection and maintenance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SCBA testing and certification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Fire hose, ladder and pump testing</a:t>
            </a:r>
          </a:p>
          <a:p>
            <a:pPr>
              <a:buNone/>
            </a:pPr>
            <a:r>
              <a:rPr lang="en-US" sz="2000" b="1"/>
              <a:t>Ongoing Operational Costs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Software and reporting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Utilities: electric, phone, internet, heat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92460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A902E-D38A-37EC-922C-B312B3452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rgbClr val="FFFFFF"/>
                </a:solidFill>
              </a:rPr>
              <a:t>Equipment Life Cycles &amp; Replacement Planning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41FDFD9-5447-E5AC-E514-17C76B84F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/>
              <a:t>Typical Replacement Timelines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Fire apparatus: 15–20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Ambulances: 8–10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PPE: 10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Radios, SCBA, medical equipment: 10–12 years</a:t>
            </a:r>
          </a:p>
          <a:p>
            <a:pPr>
              <a:buNone/>
            </a:pPr>
            <a:r>
              <a:rPr lang="en-US" sz="2000" b="1" dirty="0"/>
              <a:t>Why This Matters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Driven by NFPA standards and manufacturer recommendations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Delaying replacement increases failure risk and costs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Planning must occur years in advance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912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F8850-6B5F-BCD3-EE63-CCB6A193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Why We’re Here Tonight</a:t>
            </a:r>
          </a:p>
        </p:txBody>
      </p:sp>
      <p:graphicFrame>
        <p:nvGraphicFramePr>
          <p:cNvPr id="17" name="Rectangle 2">
            <a:extLst>
              <a:ext uri="{FF2B5EF4-FFF2-40B4-BE49-F238E27FC236}">
                <a16:creationId xmlns:a16="http://schemas.microsoft.com/office/drawing/2014/main" id="{92BA3B14-BA42-1D67-5816-17A36CE5ED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74713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9188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45ACF-4B9D-E0F5-6C07-0DE5B5286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Rising Costs &amp; Long Lead Times for Critical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A49F4-09B1-D822-7EF9-D3797F71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2000" b="1"/>
              <a:t>What We’re Seeing in the Market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Fire apparatus costs up ~100% in 5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Build time: 2–3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Ambulance costs up 50%+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Build time: 2+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Equipment and PPE costs up 50%+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1"/>
          </a:p>
          <a:p>
            <a:pPr marL="0" indent="0">
              <a:buNone/>
            </a:pPr>
            <a:r>
              <a:rPr lang="en-US" sz="2000" b="1"/>
              <a:t>Why This Matters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Replacement cycles must be planned years in advance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Annual price increases make long-term budgeting unpredictable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Delays and price increases make emergency replacements extremely difficult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Extending the life of current equipment is necessary but not a permanent solution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4140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7D63F-2A10-6D70-34DB-5AE115FD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Areas of Immediate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4BCA8-6DDE-FA5D-6FB5-F99201D8D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1700" b="1">
                <a:solidFill>
                  <a:schemeClr val="tx2"/>
                </a:solidFill>
              </a:rPr>
              <a:t>Aging Apparatus</a:t>
            </a:r>
            <a:endParaRPr lang="en-US" sz="170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2"/>
                </a:solidFill>
              </a:rPr>
              <a:t>1983 Tanker and 1988 Engine remain in 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2"/>
                </a:solidFill>
              </a:rPr>
              <a:t>Replacement previously identified but unfunded</a:t>
            </a:r>
          </a:p>
          <a:p>
            <a:pPr>
              <a:buNone/>
            </a:pPr>
            <a:r>
              <a:rPr lang="en-US" sz="1700" b="1">
                <a:solidFill>
                  <a:schemeClr val="tx2"/>
                </a:solidFill>
              </a:rPr>
              <a:t>Mandated PPE Replacement</a:t>
            </a:r>
            <a:endParaRPr lang="en-US" sz="170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2"/>
                </a:solidFill>
              </a:rPr>
              <a:t>PFAS-free PPE required by January 1, 2027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2"/>
                </a:solidFill>
              </a:rPr>
              <a:t>Estimated cost: $250,000+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2"/>
                </a:solidFill>
              </a:rPr>
              <a:t>No funding source identified</a:t>
            </a:r>
          </a:p>
          <a:p>
            <a:pPr>
              <a:buNone/>
            </a:pPr>
            <a:r>
              <a:rPr lang="en-US" sz="1700" b="1">
                <a:solidFill>
                  <a:schemeClr val="tx2"/>
                </a:solidFill>
              </a:rPr>
              <a:t>Ambulance Funding</a:t>
            </a:r>
            <a:endParaRPr lang="en-US" sz="170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2"/>
                </a:solidFill>
              </a:rPr>
              <a:t>Increased use of EMS revenue for operations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2"/>
                </a:solidFill>
              </a:rPr>
              <a:t>Insufficient funds for next ambulance in ~2 years</a:t>
            </a:r>
          </a:p>
          <a:p>
            <a:endParaRPr lang="en-US" sz="17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Crane">
            <a:extLst>
              <a:ext uri="{FF2B5EF4-FFF2-40B4-BE49-F238E27FC236}">
                <a16:creationId xmlns:a16="http://schemas.microsoft.com/office/drawing/2014/main" id="{4E337EC5-8C64-B009-79F0-91613A582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73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D76CF6-E02F-29C1-7F23-07E9BEFE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FY27 Guidelines Budget – What It Means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99C76540-06E2-BB3E-E005-4923D8364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2200" b="1"/>
              <a:t>Budget Impact</a:t>
            </a:r>
            <a:endParaRPr lang="en-US" sz="2200"/>
          </a:p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6% reduction from FY26</a:t>
            </a:r>
          </a:p>
          <a:p>
            <a:pPr>
              <a:buNone/>
            </a:pPr>
            <a:r>
              <a:rPr lang="en-US" sz="2200" b="1"/>
              <a:t>Overnight Staffing (8 PM – 8 AM)</a:t>
            </a:r>
            <a:endParaRPr lang="en-US" sz="2200"/>
          </a:p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Loss of call personnel used for in-station coverage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Reduced to 1 Firefighter/Paramedic in station</a:t>
            </a:r>
          </a:p>
          <a:p>
            <a:pPr>
              <a:buNone/>
            </a:pPr>
            <a:r>
              <a:rPr lang="en-US" sz="2200" b="1"/>
              <a:t>EMS Impact</a:t>
            </a:r>
            <a:endParaRPr lang="en-US" sz="2200"/>
          </a:p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Second EMS provider responds from home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Increased on-scene times</a:t>
            </a:r>
          </a:p>
          <a:p>
            <a:pPr>
              <a:buNone/>
            </a:pPr>
            <a:r>
              <a:rPr lang="en-US" sz="2200" b="1"/>
              <a:t>Fire Impact</a:t>
            </a:r>
            <a:endParaRPr lang="en-US" sz="2200"/>
          </a:p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On-duty member must wait for additional personnel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Delayed apparatus response overnight</a:t>
            </a:r>
          </a:p>
        </p:txBody>
      </p:sp>
    </p:spTree>
    <p:extLst>
      <p:ext uri="{BB962C8B-B14F-4D97-AF65-F5344CB8AC3E}">
        <p14:creationId xmlns:p14="http://schemas.microsoft.com/office/powerpoint/2010/main" val="2886731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Fire engine parked inside a fire station">
            <a:extLst>
              <a:ext uri="{FF2B5EF4-FFF2-40B4-BE49-F238E27FC236}">
                <a16:creationId xmlns:a16="http://schemas.microsoft.com/office/drawing/2014/main" id="{EDDA86CD-E857-19DA-10D9-5BA2719546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366" r="26522" b="-1"/>
          <a:stretch>
            <a:fillRect/>
          </a:stretch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293C2D-EA31-7DA4-87F2-C260B6A95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en-US"/>
              <a:t>Additional FY27 Budget Impacts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A6169E-BE9A-4A92-1A75-AF47FB15C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2194102"/>
            <a:ext cx="6516216" cy="39085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/>
              <a:t>Staffing &amp; Readiness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Loss of funding to hire new on-call firefighters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Reduced ability to maintain adequate call staffing levels</a:t>
            </a:r>
          </a:p>
          <a:p>
            <a:pPr>
              <a:buNone/>
            </a:pPr>
            <a:r>
              <a:rPr lang="en-US" sz="2000" b="1" dirty="0"/>
              <a:t>Safety Equipment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Loss of funding to purchase PPE for new and existing firefighters</a:t>
            </a:r>
          </a:p>
          <a:p>
            <a:pPr>
              <a:buNone/>
            </a:pPr>
            <a:r>
              <a:rPr lang="en-US" sz="2000" b="1" dirty="0"/>
              <a:t>Emergency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Reduction in Emergency Management funding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6478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C747C-D973-DD2D-4C3A-3D0334F3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Why These Changes Are Occurring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550C5FF4-7C17-50D9-A849-5424667168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81770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1261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96703-3A47-4A17-2E36-D26C7169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Our Commitment to Berkley</a:t>
            </a:r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9C5200A6-1B48-9CF1-1791-59BB0ABC7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15779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9405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7420-1107-0BD9-570D-A5A449FFC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414" y="640080"/>
            <a:ext cx="475845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Questions &amp;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DFECD-6045-812B-C1EA-506F95916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0412" y="4636008"/>
            <a:ext cx="4758459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 descr="Infinite question marks in 3D rendering">
            <a:extLst>
              <a:ext uri="{FF2B5EF4-FFF2-40B4-BE49-F238E27FC236}">
                <a16:creationId xmlns:a16="http://schemas.microsoft.com/office/drawing/2014/main" id="{38BC5244-84BD-1F3B-5298-FD9A98593C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12" r="10536" b="-1"/>
          <a:stretch>
            <a:fillRect/>
          </a:stretch>
        </p:blipFill>
        <p:spPr>
          <a:xfrm>
            <a:off x="20" y="10"/>
            <a:ext cx="6108141" cy="6857990"/>
          </a:xfrm>
          <a:custGeom>
            <a:avLst/>
            <a:gdLst/>
            <a:ahLst/>
            <a:cxnLst/>
            <a:rect l="l" t="t" r="r" b="b"/>
            <a:pathLst>
              <a:path w="6108161" h="6858000">
                <a:moveTo>
                  <a:pt x="0" y="0"/>
                </a:moveTo>
                <a:lnTo>
                  <a:pt x="2058355" y="0"/>
                </a:lnTo>
                <a:lnTo>
                  <a:pt x="3299791" y="0"/>
                </a:lnTo>
                <a:lnTo>
                  <a:pt x="6076880" y="0"/>
                </a:lnTo>
                <a:lnTo>
                  <a:pt x="6078171" y="10931"/>
                </a:lnTo>
                <a:cubicBezTo>
                  <a:pt x="6093300" y="94836"/>
                  <a:pt x="6090630" y="179884"/>
                  <a:pt x="6094698" y="264297"/>
                </a:cubicBezTo>
                <a:cubicBezTo>
                  <a:pt x="6099656" y="367652"/>
                  <a:pt x="6093427" y="471135"/>
                  <a:pt x="6091266" y="574617"/>
                </a:cubicBezTo>
                <a:cubicBezTo>
                  <a:pt x="6089359" y="662717"/>
                  <a:pt x="6080587" y="750690"/>
                  <a:pt x="6083384" y="838916"/>
                </a:cubicBezTo>
                <a:cubicBezTo>
                  <a:pt x="6083384" y="841968"/>
                  <a:pt x="6083384" y="845019"/>
                  <a:pt x="6083384" y="848070"/>
                </a:cubicBezTo>
                <a:cubicBezTo>
                  <a:pt x="6075375" y="945068"/>
                  <a:pt x="6075375" y="1042576"/>
                  <a:pt x="6083384" y="1139574"/>
                </a:cubicBezTo>
                <a:cubicBezTo>
                  <a:pt x="6085964" y="1179950"/>
                  <a:pt x="6085240" y="1220466"/>
                  <a:pt x="6081223" y="1260728"/>
                </a:cubicBezTo>
                <a:cubicBezTo>
                  <a:pt x="6077409" y="1311960"/>
                  <a:pt x="6065204" y="1364083"/>
                  <a:pt x="6073976" y="1414934"/>
                </a:cubicBezTo>
                <a:cubicBezTo>
                  <a:pt x="6079722" y="1456784"/>
                  <a:pt x="6082913" y="1498940"/>
                  <a:pt x="6083511" y="1541172"/>
                </a:cubicBezTo>
                <a:cubicBezTo>
                  <a:pt x="6087833" y="1635755"/>
                  <a:pt x="6083638" y="1730847"/>
                  <a:pt x="6082112" y="1825685"/>
                </a:cubicBezTo>
                <a:cubicBezTo>
                  <a:pt x="6080205" y="1936286"/>
                  <a:pt x="6083002" y="2046634"/>
                  <a:pt x="6074103" y="2157235"/>
                </a:cubicBezTo>
                <a:cubicBezTo>
                  <a:pt x="6069145" y="2246581"/>
                  <a:pt x="6069145" y="2336130"/>
                  <a:pt x="6074103" y="2425476"/>
                </a:cubicBezTo>
                <a:cubicBezTo>
                  <a:pt x="6076519" y="2507473"/>
                  <a:pt x="6088850" y="2588454"/>
                  <a:pt x="6086816" y="2671214"/>
                </a:cubicBezTo>
                <a:cubicBezTo>
                  <a:pt x="6084401" y="2767832"/>
                  <a:pt x="6072959" y="2863940"/>
                  <a:pt x="6076519" y="2960685"/>
                </a:cubicBezTo>
                <a:cubicBezTo>
                  <a:pt x="6078171" y="3006832"/>
                  <a:pt x="6078299" y="3052980"/>
                  <a:pt x="6079316" y="3099127"/>
                </a:cubicBezTo>
                <a:cubicBezTo>
                  <a:pt x="6080333" y="3154682"/>
                  <a:pt x="6090376" y="3210110"/>
                  <a:pt x="6084782" y="3265665"/>
                </a:cubicBezTo>
                <a:cubicBezTo>
                  <a:pt x="6075502" y="3358087"/>
                  <a:pt x="6051475" y="3448857"/>
                  <a:pt x="6066476" y="3543567"/>
                </a:cubicBezTo>
                <a:cubicBezTo>
                  <a:pt x="6074739" y="3595690"/>
                  <a:pt x="6084146" y="3647940"/>
                  <a:pt x="6088850" y="3700571"/>
                </a:cubicBezTo>
                <a:cubicBezTo>
                  <a:pt x="6093045" y="3747608"/>
                  <a:pt x="6103724" y="3795408"/>
                  <a:pt x="6095588" y="3842191"/>
                </a:cubicBezTo>
                <a:cubicBezTo>
                  <a:pt x="6088723" y="3882237"/>
                  <a:pt x="6092410" y="3922282"/>
                  <a:pt x="6087070" y="3962327"/>
                </a:cubicBezTo>
                <a:cubicBezTo>
                  <a:pt x="6080078" y="4014831"/>
                  <a:pt x="6076265" y="4068352"/>
                  <a:pt x="6071052" y="4121111"/>
                </a:cubicBezTo>
                <a:cubicBezTo>
                  <a:pt x="6066221" y="4169038"/>
                  <a:pt x="6062662" y="4216838"/>
                  <a:pt x="6075375" y="4261841"/>
                </a:cubicBezTo>
                <a:cubicBezTo>
                  <a:pt x="6106394" y="4375112"/>
                  <a:pt x="6089359" y="4487748"/>
                  <a:pt x="6077663" y="4600257"/>
                </a:cubicBezTo>
                <a:cubicBezTo>
                  <a:pt x="6071942" y="4655049"/>
                  <a:pt x="6063552" y="4712765"/>
                  <a:pt x="6076265" y="4762853"/>
                </a:cubicBezTo>
                <a:cubicBezTo>
                  <a:pt x="6099783" y="4851716"/>
                  <a:pt x="6081350" y="4936764"/>
                  <a:pt x="6071179" y="5021432"/>
                </a:cubicBezTo>
                <a:cubicBezTo>
                  <a:pt x="6061009" y="5106099"/>
                  <a:pt x="6058594" y="5189495"/>
                  <a:pt x="6076392" y="5272637"/>
                </a:cubicBezTo>
                <a:cubicBezTo>
                  <a:pt x="6088850" y="5331116"/>
                  <a:pt x="6088850" y="5390612"/>
                  <a:pt x="6090376" y="5449600"/>
                </a:cubicBezTo>
                <a:cubicBezTo>
                  <a:pt x="6091266" y="5486339"/>
                  <a:pt x="6077663" y="5523842"/>
                  <a:pt x="6068637" y="5560582"/>
                </a:cubicBezTo>
                <a:cubicBezTo>
                  <a:pt x="6052364" y="5626943"/>
                  <a:pt x="6046517" y="5694321"/>
                  <a:pt x="6068637" y="5759029"/>
                </a:cubicBezTo>
                <a:cubicBezTo>
                  <a:pt x="6099148" y="5848655"/>
                  <a:pt x="6116691" y="5938407"/>
                  <a:pt x="6103978" y="6033117"/>
                </a:cubicBezTo>
                <a:cubicBezTo>
                  <a:pt x="6096732" y="6091724"/>
                  <a:pt x="6094952" y="6151347"/>
                  <a:pt x="6084019" y="6209190"/>
                </a:cubicBezTo>
                <a:cubicBezTo>
                  <a:pt x="6065713" y="6304790"/>
                  <a:pt x="6072196" y="6399882"/>
                  <a:pt x="6086816" y="6494211"/>
                </a:cubicBezTo>
                <a:cubicBezTo>
                  <a:pt x="6096897" y="6573081"/>
                  <a:pt x="6097965" y="6652829"/>
                  <a:pt x="6089994" y="6731941"/>
                </a:cubicBezTo>
                <a:lnTo>
                  <a:pt x="6081268" y="6858000"/>
                </a:lnTo>
                <a:lnTo>
                  <a:pt x="3299791" y="6858000"/>
                </a:lnTo>
                <a:lnTo>
                  <a:pt x="205835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1142" y="4409267"/>
            <a:ext cx="4242816" cy="18288"/>
          </a:xfrm>
          <a:custGeom>
            <a:avLst/>
            <a:gdLst>
              <a:gd name="csX0" fmla="*/ 0 w 4242816"/>
              <a:gd name="csY0" fmla="*/ 0 h 18288"/>
              <a:gd name="csX1" fmla="*/ 690973 w 4242816"/>
              <a:gd name="csY1" fmla="*/ 0 h 18288"/>
              <a:gd name="csX2" fmla="*/ 1212233 w 4242816"/>
              <a:gd name="csY2" fmla="*/ 0 h 18288"/>
              <a:gd name="csX3" fmla="*/ 1860778 w 4242816"/>
              <a:gd name="csY3" fmla="*/ 0 h 18288"/>
              <a:gd name="csX4" fmla="*/ 2424466 w 4242816"/>
              <a:gd name="csY4" fmla="*/ 0 h 18288"/>
              <a:gd name="csX5" fmla="*/ 3115439 w 4242816"/>
              <a:gd name="csY5" fmla="*/ 0 h 18288"/>
              <a:gd name="csX6" fmla="*/ 3636699 w 4242816"/>
              <a:gd name="csY6" fmla="*/ 0 h 18288"/>
              <a:gd name="csX7" fmla="*/ 4242816 w 4242816"/>
              <a:gd name="csY7" fmla="*/ 0 h 18288"/>
              <a:gd name="csX8" fmla="*/ 4242816 w 4242816"/>
              <a:gd name="csY8" fmla="*/ 18288 h 18288"/>
              <a:gd name="csX9" fmla="*/ 3636699 w 4242816"/>
              <a:gd name="csY9" fmla="*/ 18288 h 18288"/>
              <a:gd name="csX10" fmla="*/ 3030583 w 4242816"/>
              <a:gd name="csY10" fmla="*/ 18288 h 18288"/>
              <a:gd name="csX11" fmla="*/ 2466894 w 4242816"/>
              <a:gd name="csY11" fmla="*/ 18288 h 18288"/>
              <a:gd name="csX12" fmla="*/ 1988062 w 4242816"/>
              <a:gd name="csY12" fmla="*/ 18288 h 18288"/>
              <a:gd name="csX13" fmla="*/ 1466802 w 4242816"/>
              <a:gd name="csY13" fmla="*/ 18288 h 18288"/>
              <a:gd name="csX14" fmla="*/ 860686 w 4242816"/>
              <a:gd name="csY14" fmla="*/ 18288 h 18288"/>
              <a:gd name="csX15" fmla="*/ 0 w 4242816"/>
              <a:gd name="csY15" fmla="*/ 18288 h 18288"/>
              <a:gd name="csX16" fmla="*/ 0 w 4242816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6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38E0A-79C0-C005-38CB-8FC9C673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Responsibilities of the Fire/Rescue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38D30-7A26-A062-DCF1-48544A73A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Emergency Response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Fire suppression and rescue operations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Emergency Medical Services (EMS) and Advanced Life Support (ALS)</a:t>
            </a:r>
          </a:p>
          <a:p>
            <a:pPr>
              <a:buNone/>
            </a:pPr>
            <a:r>
              <a:rPr lang="en-US" b="1" dirty="0"/>
              <a:t>Fire Prevention &amp; Life Safety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Inspections of homes, businesses, and public buildings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Code enforcement and permitting (open burning, events, occupancies)</a:t>
            </a:r>
          </a:p>
          <a:p>
            <a:pPr>
              <a:buNone/>
            </a:pPr>
            <a:r>
              <a:rPr lang="en-US" b="1" dirty="0"/>
              <a:t>Public Education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Safety programs for residents, schools, and local businesses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4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EC5B4-6716-0F23-D397-53FE73B2B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dirty="0"/>
              <a:t>Additional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84CE0-BD6A-B09D-4CEA-DD66D04FB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Emergency Preparedness &amp; Community Support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Emergency Management and CERT operations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Disaster and severe weather planning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Shelter and warming center operations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Community outreach and citizen assistance</a:t>
            </a:r>
          </a:p>
          <a:p>
            <a:pPr>
              <a:buNone/>
            </a:pPr>
            <a:r>
              <a:rPr lang="en-US" b="1" dirty="0"/>
              <a:t>Training, Readiness &amp; Equipment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Ongoing Fire &amp; EMS training multiple times each month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Maintenance of apparatus, tools, PPE, and medical equipment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7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567B0-050B-B749-2BA1-EFEBE750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Stations &amp; Apparatus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7B09B232-4CB7-ED9C-FC2E-9F40CE38EC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6726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590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B6941-6362-6281-75DD-26CA4280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Department Staffing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53B48-2A82-30BF-3E87-C46C05EEB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1800" b="1" dirty="0"/>
              <a:t>Full-Time Leadership &amp; Support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Fire Chief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Deputy Chief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Administrative Assistant</a:t>
            </a:r>
          </a:p>
          <a:p>
            <a:pPr>
              <a:buNone/>
            </a:pPr>
            <a:r>
              <a:rPr lang="en-US" sz="1800" b="1" dirty="0"/>
              <a:t>Full-Time Operations Personnel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4 Firefighter/Paramedics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2 Firefighter/EMTs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Provide 24/7 in-station coverage and emergency response</a:t>
            </a:r>
          </a:p>
          <a:p>
            <a:pPr>
              <a:buNone/>
            </a:pPr>
            <a:r>
              <a:rPr lang="en-US" sz="1800" b="1" dirty="0"/>
              <a:t>On-Call (Call) Personnel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30 Firefighters, Firefighter/EMTs, and Firefighter/Paramedics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Supplement daily staffing and respond from home/work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Staff additional apparatus during major incidents</a:t>
            </a:r>
          </a:p>
          <a:p>
            <a:pPr>
              <a:buNone/>
            </a:pPr>
            <a:r>
              <a:rPr lang="en-US" sz="1800" b="1" dirty="0"/>
              <a:t>EMA / CERT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14 trained community volunteers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556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BD3A5-0F5E-50FA-0361-414470B0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Daily Staffing Reality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4AA4C7-B59A-CEF1-AC09-9D9FFDB753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394937"/>
              </p:ext>
            </p:extLst>
          </p:nvPr>
        </p:nvGraphicFramePr>
        <p:xfrm>
          <a:off x="4601043" y="676655"/>
          <a:ext cx="7066701" cy="5724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28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E0C5D-2721-7A4E-28C9-EBDF99BD7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>
                <a:solidFill>
                  <a:srgbClr val="FFFFFF"/>
                </a:solidFill>
              </a:rPr>
              <a:t>What a Normal Week Looks Like</a:t>
            </a:r>
          </a:p>
        </p:txBody>
      </p:sp>
      <p:sp>
        <p:nvSpPr>
          <p:cNvPr id="9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Rectangle 1">
            <a:extLst>
              <a:ext uri="{FF2B5EF4-FFF2-40B4-BE49-F238E27FC236}">
                <a16:creationId xmlns:a16="http://schemas.microsoft.com/office/drawing/2014/main" id="{91EEF8CA-B2BE-11A9-933F-25E281C7B3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97233" y="518400"/>
            <a:ext cx="4771607" cy="58379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Call Volume Reality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Over 1,000 calls per year, primarily EMS-related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Regularly occurring simultaneous incidents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Wide variety of responses,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Medical emergencies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Motor vehicle accidents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Fire and CO alarm investigations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Service calls and public assists</a:t>
            </a:r>
          </a:p>
          <a:p>
            <a:pPr>
              <a:buNone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What Happens Between Calls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Apparatus and equipment checks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Restocking medical supplies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Reports and required documentation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Inspections, pre-plans, and prevention work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46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E14B5-14D2-3B35-E1B1-B60F274C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2025 Call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4719D-CC5B-8B6F-EC4C-C9C0F8A34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700" b="1"/>
              <a:t>We Responded To 1,086 Total Calls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/>
              <a:t>549</a:t>
            </a:r>
            <a:r>
              <a:rPr lang="en-US" sz="1700"/>
              <a:t> EMS Calls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/>
              <a:t>196</a:t>
            </a:r>
            <a:r>
              <a:rPr lang="en-US" sz="1700"/>
              <a:t> Motor Vehicle Accidents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/>
              <a:t>145</a:t>
            </a:r>
            <a:r>
              <a:rPr lang="en-US" sz="1700"/>
              <a:t> Fire / CO Alarm Activations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/>
              <a:t>68</a:t>
            </a:r>
            <a:r>
              <a:rPr lang="en-US" sz="1700"/>
              <a:t> Good Intent Calls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/>
              <a:t>67</a:t>
            </a:r>
            <a:r>
              <a:rPr lang="en-US" sz="1700"/>
              <a:t> Service Calls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/>
              <a:t>31</a:t>
            </a:r>
            <a:r>
              <a:rPr lang="en-US" sz="1700"/>
              <a:t> Hazardous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/>
              <a:t>29</a:t>
            </a:r>
            <a:r>
              <a:rPr lang="en-US" sz="1700"/>
              <a:t> Fires</a:t>
            </a:r>
          </a:p>
          <a:p>
            <a:pPr>
              <a:buNone/>
            </a:pPr>
            <a:br>
              <a:rPr lang="en-US" sz="1700"/>
            </a:br>
            <a:endParaRPr lang="en-US" sz="1700"/>
          </a:p>
          <a:p>
            <a:pPr>
              <a:buNone/>
            </a:pPr>
            <a:r>
              <a:rPr lang="en-US" sz="1700" b="1"/>
              <a:t>What This Really Means Operationally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/>
              <a:t>207</a:t>
            </a:r>
            <a:r>
              <a:rPr lang="en-US" sz="1700"/>
              <a:t> incidents happened </a:t>
            </a:r>
            <a:r>
              <a:rPr lang="en-US" sz="1700" b="1"/>
              <a:t>at the same time as another call</a:t>
            </a:r>
            <a:endParaRPr lang="en-US" sz="1700"/>
          </a:p>
          <a:p>
            <a:pPr>
              <a:buFont typeface="Arial" panose="020B0604020202020204" pitchFamily="34" charset="0"/>
              <a:buChar char="•"/>
            </a:pPr>
            <a:r>
              <a:rPr lang="en-US" sz="1700"/>
              <a:t>We </a:t>
            </a:r>
            <a:r>
              <a:rPr lang="en-US" sz="1700" b="1"/>
              <a:t>gave mutual aid 45 times</a:t>
            </a:r>
            <a:endParaRPr lang="en-US" sz="1700"/>
          </a:p>
          <a:p>
            <a:pPr>
              <a:buFont typeface="Arial" panose="020B0604020202020204" pitchFamily="34" charset="0"/>
              <a:buChar char="•"/>
            </a:pPr>
            <a:r>
              <a:rPr lang="en-US" sz="1700"/>
              <a:t>We </a:t>
            </a:r>
            <a:r>
              <a:rPr lang="en-US" sz="1700" b="1"/>
              <a:t>received mutual aid 22 times</a:t>
            </a:r>
            <a:endParaRPr lang="en-US" sz="1700"/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179935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1443</Words>
  <Application>Microsoft Office PowerPoint</Application>
  <PresentationFormat>Widescreen</PresentationFormat>
  <Paragraphs>257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Office Theme</vt:lpstr>
      <vt:lpstr>Community Forum - How We Serve Berkley Everyday</vt:lpstr>
      <vt:lpstr>Why We’re Here Tonight</vt:lpstr>
      <vt:lpstr>Core Responsibilities of the Fire/Rescue Department</vt:lpstr>
      <vt:lpstr>Additional Responsibilities</vt:lpstr>
      <vt:lpstr>Stations &amp; Apparatus</vt:lpstr>
      <vt:lpstr>Department Staffing</vt:lpstr>
      <vt:lpstr>Daily Staffing Reality</vt:lpstr>
      <vt:lpstr>What a Normal Week Looks Like</vt:lpstr>
      <vt:lpstr>2025 Call Volume</vt:lpstr>
      <vt:lpstr>Fire / EMS Budget Overview</vt:lpstr>
      <vt:lpstr>What This Means for Residents</vt:lpstr>
      <vt:lpstr>Staffing Challenges</vt:lpstr>
      <vt:lpstr>Adequate Staffing – What Standards Require</vt:lpstr>
      <vt:lpstr>Adequate Staffing – The Reality in Berkley</vt:lpstr>
      <vt:lpstr>2012 Staffing Study – Then vs. Now</vt:lpstr>
      <vt:lpstr>Reliance on Call &amp; Volunteer Staffing — A Growing Challenge</vt:lpstr>
      <vt:lpstr>Cost Saving Measures We Use Daily</vt:lpstr>
      <vt:lpstr>Fixed Costs Beyond Our Control</vt:lpstr>
      <vt:lpstr>Equipment Life Cycles &amp; Replacement Planning</vt:lpstr>
      <vt:lpstr>Rising Costs &amp; Long Lead Times for Critical Equipment</vt:lpstr>
      <vt:lpstr>Areas of Immediate Concern</vt:lpstr>
      <vt:lpstr>FY27 Guidelines Budget – What It Means</vt:lpstr>
      <vt:lpstr>Additional FY27 Budget Impacts</vt:lpstr>
      <vt:lpstr>Why These Changes Are Occurring</vt:lpstr>
      <vt:lpstr>Our Commitment to Berkley</vt:lpstr>
      <vt:lpstr>Questions &amp;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Perry</dc:creator>
  <cp:lastModifiedBy>Jason Perry</cp:lastModifiedBy>
  <cp:revision>4</cp:revision>
  <dcterms:created xsi:type="dcterms:W3CDTF">2026-02-04T18:10:36Z</dcterms:created>
  <dcterms:modified xsi:type="dcterms:W3CDTF">2026-02-05T20:20:34Z</dcterms:modified>
</cp:coreProperties>
</file>