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67" r:id="rId6"/>
    <p:sldId id="259" r:id="rId7"/>
    <p:sldId id="261" r:id="rId8"/>
    <p:sldId id="269" r:id="rId9"/>
    <p:sldId id="260" r:id="rId10"/>
    <p:sldId id="262" r:id="rId11"/>
    <p:sldId id="263" r:id="rId12"/>
    <p:sldId id="268" r:id="rId13"/>
    <p:sldId id="264" r:id="rId14"/>
    <p:sldId id="271" r:id="rId15"/>
    <p:sldId id="27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al%20Advisory%20Committee\Revenue%20Projection%20FY2025\Cherry%20Sheets\cherrysheetreceip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Revenue Sources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7790-4D32-9C09-FDB28DF2CE1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790-4D32-9C09-FDB28DF2CE1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7790-4D32-9C09-FDB28DF2CE1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790-4D32-9C09-FDB28DF2CE10}"/>
              </c:ext>
            </c:extLst>
          </c:dPt>
          <c:dLbls>
            <c:dLbl>
              <c:idx val="0"/>
              <c:layout>
                <c:manualLayout>
                  <c:x val="0.14978200748279955"/>
                  <c:y val="4.901960784313725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90-4D32-9C09-FDB28DF2CE10}"/>
                </c:ext>
              </c:extLst>
            </c:dLbl>
            <c:dLbl>
              <c:idx val="1"/>
              <c:layout>
                <c:manualLayout>
                  <c:x val="-0.12721211594429552"/>
                  <c:y val="-9.068627450980396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90-4D32-9C09-FDB28DF2CE10}"/>
                </c:ext>
              </c:extLst>
            </c:dLbl>
            <c:dLbl>
              <c:idx val="2"/>
              <c:layout>
                <c:manualLayout>
                  <c:x val="-5.5398824685419013E-2"/>
                  <c:y val="-0.12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90-4D32-9C09-FDB28DF2CE10}"/>
                </c:ext>
              </c:extLst>
            </c:dLbl>
            <c:dLbl>
              <c:idx val="3"/>
              <c:layout>
                <c:manualLayout>
                  <c:x val="-6.1554249650466316E-3"/>
                  <c:y val="-0.1299019607843137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90-4D32-9C09-FDB28DF2CE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Levy and Exclusions</c:v>
                </c:pt>
                <c:pt idx="1">
                  <c:v>State Aid</c:v>
                </c:pt>
                <c:pt idx="2">
                  <c:v>Local Receipts</c:v>
                </c:pt>
                <c:pt idx="3">
                  <c:v>EMS Receipts</c:v>
                </c:pt>
              </c:strCache>
            </c:strRef>
          </c:cat>
          <c:val>
            <c:numRef>
              <c:f>Sheet1!$B$2:$B$5</c:f>
              <c:numCache>
                <c:formatCode>_("$"* #,##0_);_("$"* \(#,##0\);_("$"* "-"??_);_(@_)</c:formatCode>
                <c:ptCount val="4"/>
                <c:pt idx="0">
                  <c:v>20091714</c:v>
                </c:pt>
                <c:pt idx="1">
                  <c:v>6564409</c:v>
                </c:pt>
                <c:pt idx="2" formatCode="&quot;$&quot;#,##0_);\(&quot;$&quot;#,##0\)">
                  <c:v>1829233</c:v>
                </c:pt>
                <c:pt idx="3" formatCode="_(&quot;$&quot;* #,##0.00_);_(&quot;$&quot;* \(#,##0.00\);_(&quot;$&quot;* &quot;-&quot;??_);_(@_)">
                  <c:v>485000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90-4D32-9C09-FDB28DF2CE1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FY2024</c:v>
                </c:pt>
                <c:pt idx="1">
                  <c:v>FY2025</c:v>
                </c:pt>
                <c:pt idx="2">
                  <c:v>FY2026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162580</c:v>
                </c:pt>
                <c:pt idx="1">
                  <c:v>135347</c:v>
                </c:pt>
                <c:pt idx="2">
                  <c:v>162243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BE-48D7-9B36-6778D5099A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CIP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FY2024</c:v>
                </c:pt>
                <c:pt idx="1">
                  <c:v>FY2025</c:v>
                </c:pt>
                <c:pt idx="2">
                  <c:v>FY2026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"-"??_);_(@_)</c:formatCode>
                <c:ptCount val="3"/>
                <c:pt idx="0">
                  <c:v>59912</c:v>
                </c:pt>
                <c:pt idx="1">
                  <c:v>24267</c:v>
                </c:pt>
                <c:pt idx="2">
                  <c:v>27201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BE-48D7-9B36-6778D5099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54575376"/>
        <c:axId val="1654574416"/>
      </c:barChart>
      <c:catAx>
        <c:axId val="1654575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574416"/>
        <c:crosses val="autoZero"/>
        <c:auto val="1"/>
        <c:lblAlgn val="ctr"/>
        <c:lblOffset val="100"/>
        <c:noMultiLvlLbl val="0"/>
      </c:catAx>
      <c:valAx>
        <c:axId val="165457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575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Year-over-Year</a:t>
            </a:r>
            <a:r>
              <a:rPr lang="en-US" baseline="0" dirty="0"/>
              <a:t> Increases State Aid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33760130125799293"/>
          <c:y val="0.25248520069376718"/>
          <c:w val="0.21599205929095391"/>
          <c:h val="0.4262043215946501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Public Library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E09B-4EB2-ADF3-3997AFACE5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A8-414C-AB15-5E3A026AA8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09B-4EB2-ADF3-3997AFACE5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E09B-4EB2-ADF3-3997AFACE55E}"/>
              </c:ext>
            </c:extLst>
          </c:dPt>
          <c:dPt>
            <c:idx val="4"/>
            <c:bubble3D val="0"/>
            <c:explosion val="8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09B-4EB2-ADF3-3997AFACE55E}"/>
              </c:ext>
            </c:extLst>
          </c:dPt>
          <c:dLbls>
            <c:dLbl>
              <c:idx val="0"/>
              <c:layout>
                <c:manualLayout>
                  <c:x val="-0.11944262048294149"/>
                  <c:y val="-3.4213395792235331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9B-4EB2-ADF3-3997AFACE55E}"/>
                </c:ext>
              </c:extLst>
            </c:dLbl>
            <c:dLbl>
              <c:idx val="2"/>
              <c:layout>
                <c:manualLayout>
                  <c:x val="5.7259982135036525E-2"/>
                  <c:y val="-1.08714071406174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9B-4EB2-ADF3-3997AFACE55E}"/>
                </c:ext>
              </c:extLst>
            </c:dLbl>
            <c:dLbl>
              <c:idx val="3"/>
              <c:layout>
                <c:manualLayout>
                  <c:x val="4.7087988514856093E-2"/>
                  <c:y val="6.494145282958871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9B-4EB2-ADF3-3997AFACE55E}"/>
                </c:ext>
              </c:extLst>
            </c:dLbl>
            <c:dLbl>
              <c:idx val="4"/>
              <c:layout>
                <c:manualLayout>
                  <c:x val="-6.8092069632968627E-2"/>
                  <c:y val="-3.122717010538128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9B-4EB2-ADF3-3997AFACE55E}"/>
                </c:ext>
              </c:extLst>
            </c:dLbl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Public Library</c:v>
                </c:pt>
                <c:pt idx="1">
                  <c:v>Exempt Elderly</c:v>
                </c:pt>
                <c:pt idx="2">
                  <c:v>UGGA</c:v>
                </c:pt>
                <c:pt idx="3">
                  <c:v>Chapter 70</c:v>
                </c:pt>
                <c:pt idx="4">
                  <c:v>School Choice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133</c:v>
                </c:pt>
                <c:pt idx="1">
                  <c:v>4445</c:v>
                </c:pt>
                <c:pt idx="2">
                  <c:v>10650</c:v>
                </c:pt>
                <c:pt idx="3">
                  <c:v>44925</c:v>
                </c:pt>
                <c:pt idx="4">
                  <c:v>283798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9B-4EB2-ADF3-3997AFACE55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095670163573138E-2"/>
          <c:y val="0.77339622694671206"/>
          <c:w val="0.96817107283409742"/>
          <c:h val="0.19593247000189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Town</a:t>
            </a:r>
            <a:r>
              <a:rPr lang="en-US" baseline="0"/>
              <a:t> of Berkley - UGGA and Chapter 70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Chapter 70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Sheet1!$B$2:$P$2</c:f>
              <c:strCach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FY2027</c:v>
                </c:pt>
              </c:strCache>
              <c:extLst/>
            </c:strRef>
          </c:cat>
          <c:val>
            <c:numRef>
              <c:f>Sheet1!$B$3:$P$3</c:f>
              <c:numCache>
                <c:formatCode>#,##0</c:formatCode>
                <c:ptCount val="5"/>
                <c:pt idx="0">
                  <c:v>4068938</c:v>
                </c:pt>
                <c:pt idx="1">
                  <c:v>4151920</c:v>
                </c:pt>
                <c:pt idx="2">
                  <c:v>4222848</c:v>
                </c:pt>
                <c:pt idx="3">
                  <c:v>4313848</c:v>
                </c:pt>
                <c:pt idx="4">
                  <c:v>4363773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6495-4240-BA84-4CC815044E2B}"/>
            </c:ext>
          </c:extLst>
        </c:ser>
        <c:ser>
          <c:idx val="14"/>
          <c:order val="3"/>
          <c:tx>
            <c:strRef>
              <c:f>Sheet1!$A$17</c:f>
              <c:strCache>
                <c:ptCount val="1"/>
                <c:pt idx="0">
                  <c:v>Unrestricted General Government Aid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Sheet1!$B$2:$P$2</c:f>
              <c:strCache>
                <c:ptCount val="5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  <c:pt idx="4">
                  <c:v>FY2027</c:v>
                </c:pt>
              </c:strCache>
              <c:extLst/>
            </c:strRef>
          </c:cat>
          <c:val>
            <c:numRef>
              <c:f>Sheet1!$B$17:$P$17</c:f>
              <c:numCache>
                <c:formatCode>#,##0</c:formatCode>
                <c:ptCount val="5"/>
                <c:pt idx="0">
                  <c:v>704819</c:v>
                </c:pt>
                <c:pt idx="1">
                  <c:v>727374</c:v>
                </c:pt>
                <c:pt idx="2">
                  <c:v>749194</c:v>
                </c:pt>
                <c:pt idx="3">
                  <c:v>765676</c:v>
                </c:pt>
                <c:pt idx="4">
                  <c:v>776326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24-3426-4C55-896B-2046659E37B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45477664"/>
        <c:axId val="1545483424"/>
        <c:extLst>
          <c:ext xmlns:c15="http://schemas.microsoft.com/office/drawing/2012/chart" uri="{02D57815-91ED-43cb-92C2-25804820EDAC}">
            <c15:filteredBarSeries>
              <c15:ser>
                <c:idx val="12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Sheet1!$A$15</c15:sqref>
                        </c15:formulaRef>
                      </c:ext>
                    </c:extLst>
                    <c:strCache>
                      <c:ptCount val="1"/>
                      <c:pt idx="0">
                        <c:v>General Government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Sheet1!$B$15:$P$15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22-3426-4C55-896B-2046659E37BA}"/>
                  </c:ext>
                </c:extLst>
              </c15:ser>
            </c15:filteredBarSeries>
            <c15:filteredBarSeries>
              <c15:ser>
                <c:idx val="13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Sheet1!$A$16</c15:sqref>
                        </c15:formulaRef>
                      </c:ext>
                    </c:extLst>
                    <c:strCache>
                      <c:ptCount val="1"/>
                      <c:pt idx="0">
                        <c:v>General Government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Sheet1!$B$16:$P$16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3426-4C55-896B-2046659E37BA}"/>
                  </c:ext>
                </c:extLst>
              </c15:ser>
            </c15:filteredBarSeries>
            <c15:filteredBarSeries>
              <c15:ser>
                <c:idx val="15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Sheet1!$A$18</c15:sqref>
                        </c15:formulaRef>
                      </c:ext>
                    </c:extLst>
                    <c:strCache>
                      <c:ptCount val="1"/>
                      <c:pt idx="0">
                        <c:v>Local Share of Racing Taxes</c:v>
                      </c:pt>
                    </c:strCache>
                  </c:strRef>
                </c:tx>
                <c:spPr>
                  <a:solidFill>
                    <a:schemeClr val="accent4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Sheet1!$B$18:$P$18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3426-4C55-896B-2046659E37BA}"/>
                  </c:ext>
                </c:extLst>
              </c15:ser>
            </c15:filteredBarSeries>
            <c15:filteredBarSeries>
              <c15:ser>
                <c:idx val="16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Sheet1!$A$19</c15:sqref>
                        </c15:formulaRef>
                      </c:ext>
                    </c:extLst>
                    <c:strCache>
                      <c:ptCount val="1"/>
                      <c:pt idx="0">
                        <c:v>Regional Public Libraries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Sheet1!$B$19:$P$19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3426-4C55-896B-2046659E37BA}"/>
                  </c:ext>
                </c:extLst>
              </c15:ser>
            </c15:filteredBarSeries>
            <c15:filteredBarSeries>
              <c15:ser>
                <c:idx val="17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Sheet1!$A$20</c15:sqref>
                        </c15:formulaRef>
                      </c:ext>
                    </c:extLst>
                    <c:strCache>
                      <c:ptCount val="1"/>
                      <c:pt idx="0">
                        <c:v>Urban Revitalization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  <a:lumOff val="2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Sheet1!$B$20:$P$20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3426-4C55-896B-2046659E37BA}"/>
                  </c:ext>
                </c:extLst>
              </c15:ser>
            </c15:filteredBarSeries>
            <c15:filteredBarSeries>
              <c15:ser>
                <c:idx val="18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Sheet1!$A$21</c15:sqref>
                        </c15:formulaRef>
                      </c:ext>
                    </c:extLst>
                    <c:strCache>
                      <c:ptCount val="1"/>
                      <c:pt idx="0">
                        <c:v>Veterans Benefits</c:v>
                      </c:pt>
                    </c:strCache>
                  </c:strRef>
                </c:tx>
                <c:spPr>
                  <a:solidFill>
                    <a:schemeClr val="accent1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Sheet1!$B$21:$P$21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28246</c:v>
                      </c:pt>
                      <c:pt idx="1">
                        <c:v>23650</c:v>
                      </c:pt>
                      <c:pt idx="2">
                        <c:v>22214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3426-4C55-896B-2046659E37BA}"/>
                  </c:ext>
                </c:extLst>
              </c15:ser>
            </c15:filteredBarSeries>
            <c15:filteredBarSeries>
              <c15:ser>
                <c:idx val="19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Sheet1!$A$22</c15:sqref>
                        </c15:formulaRef>
                      </c:ext>
                    </c:extLst>
                    <c:strCache>
                      <c:ptCount val="1"/>
                      <c:pt idx="0">
                        <c:v>Exemp: VBS and Elderly</c:v>
                      </c:pt>
                    </c:strCache>
                  </c:strRef>
                </c:tx>
                <c:spPr>
                  <a:solidFill>
                    <a:schemeClr val="accent2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Sheet1!$B$22:$P$22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33433</c:v>
                      </c:pt>
                      <c:pt idx="1">
                        <c:v>33362</c:v>
                      </c:pt>
                      <c:pt idx="2">
                        <c:v>30407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3426-4C55-896B-2046659E37BA}"/>
                  </c:ext>
                </c:extLst>
              </c15:ser>
            </c15:filteredBarSeries>
            <c15:filteredBarSeries>
              <c15:ser>
                <c:idx val="20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Sheet1!$A$23</c15:sqref>
                        </c15:formulaRef>
                      </c:ext>
                    </c:extLst>
                    <c:strCache>
                      <c:ptCount val="1"/>
                      <c:pt idx="0">
                        <c:v>State Owned Land</c:v>
                      </c:pt>
                    </c:strCache>
                  </c:strRef>
                </c:tx>
                <c:spPr>
                  <a:solidFill>
                    <a:schemeClr val="accent3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Sheet1!$B$23:$P$23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51669</c:v>
                      </c:pt>
                      <c:pt idx="1">
                        <c:v>59201</c:v>
                      </c:pt>
                      <c:pt idx="2">
                        <c:v>60685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3426-4C55-896B-2046659E37BA}"/>
                  </c:ext>
                </c:extLst>
              </c15:ser>
            </c15:filteredBarSeries>
            <c15:filteredBarSeries>
              <c15:ser>
                <c:idx val="21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Sheet1!$B$24:$P$24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3426-4C55-896B-2046659E37BA}"/>
                  </c:ext>
                </c:extLst>
              </c15:ser>
            </c15:filteredBarSeries>
            <c15:filteredBarSeries>
              <c15:ser>
                <c:idx val="22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Sheet1!$A$25</c15:sqref>
                        </c15:formulaRef>
                      </c:ext>
                    </c:extLst>
                    <c:strCache>
                      <c:ptCount val="1"/>
                      <c:pt idx="0">
                        <c:v>General Government Offset Item</c:v>
                      </c:pt>
                    </c:strCache>
                  </c:strRef>
                </c:tx>
                <c:spPr>
                  <a:solidFill>
                    <a:schemeClr val="accent5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Sheet1!$B$25:$P$25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3426-4C55-896B-2046659E37BA}"/>
                  </c:ext>
                </c:extLst>
              </c15:ser>
            </c15:filteredBarSeries>
            <c15:filteredBarSeries>
              <c15:ser>
                <c:idx val="23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Sheet1!$A$26</c15:sqref>
                        </c15:formulaRef>
                      </c:ext>
                    </c:extLst>
                    <c:strCache>
                      <c:ptCount val="1"/>
                      <c:pt idx="0">
                        <c:v>Public Libraries</c:v>
                      </c:pt>
                    </c:strCache>
                  </c:strRef>
                </c:tx>
                <c:spPr>
                  <a:solidFill>
                    <a:schemeClr val="accent6">
                      <a:lumMod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Sheet1!$B$26:$P$26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14937</c:v>
                      </c:pt>
                      <c:pt idx="1">
                        <c:v>16493</c:v>
                      </c:pt>
                      <c:pt idx="2">
                        <c:v>18799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3426-4C55-896B-2046659E37BA}"/>
                  </c:ext>
                </c:extLst>
              </c15:ser>
            </c15:filteredBarSeries>
            <c15:filteredBarSeries>
              <c15:ser>
                <c:idx val="24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Sheet1!$A$27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Sheet1!$B$27:$P$27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3426-4C55-896B-2046659E37BA}"/>
                  </c:ext>
                </c:extLst>
              </c15:ser>
            </c15:filteredBarSeries>
            <c15:filteredBarSeries>
              <c15:ser>
                <c:idx val="25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Sheet1!$A$28</c15:sqref>
                        </c15:formulaRef>
                      </c:ext>
                    </c:extLst>
                    <c:strCache>
                      <c:ptCount val="1"/>
                      <c:pt idx="0">
                        <c:v>Total General Government</c:v>
                      </c:pt>
                    </c:strCache>
                  </c:strRef>
                </c:tx>
                <c:spPr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Sheet1!$B$28:$P$28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3426-4C55-896B-2046659E37BA}"/>
                  </c:ext>
                </c:extLst>
              </c15:ser>
            </c15:filteredBarSeries>
            <c15:filteredBarSeries>
              <c15:ser>
                <c:idx val="26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Sheet1!$A$29</c15:sqref>
                        </c15:formulaRef>
                      </c:ext>
                    </c:extLst>
                    <c:strCache>
                      <c:ptCount val="1"/>
                      <c:pt idx="0">
                        <c:v>Sub-Total, All General Government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Sheet1!$B$29:$P$29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833104</c:v>
                      </c:pt>
                      <c:pt idx="1">
                        <c:v>860080</c:v>
                      </c:pt>
                      <c:pt idx="2">
                        <c:v>881299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3426-4C55-896B-2046659E37BA}"/>
                  </c:ext>
                </c:extLst>
              </c15:ser>
            </c15:filteredBarSeries>
            <c15:filteredBarSeries>
              <c15:ser>
                <c:idx val="27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Sheet1!$A$30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4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Sheet1!$B$30:$P$30</c15:sqref>
                        </c15:formulaRef>
                      </c:ext>
                    </c:extLst>
                    <c:numCache>
                      <c:formatCode>General</c:formatCode>
                      <c:ptCount val="5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3426-4C55-896B-2046659E37BA}"/>
                  </c:ext>
                </c:extLst>
              </c15:ser>
            </c15:filteredBarSeries>
            <c15:filteredBarSeries>
              <c15:ser>
                <c:idx val="28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Sheet1!$A$31</c15:sqref>
                        </c15:formulaRef>
                      </c:ext>
                    </c:extLst>
                    <c:strCache>
                      <c:ptCount val="1"/>
                      <c:pt idx="0">
                        <c:v>Total</c:v>
                      </c:pt>
                    </c:strCache>
                  </c:strRef>
                </c:tx>
                <c:spPr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Sheet1!$B$31:$P$31</c15:sqref>
                        </c15:formulaRef>
                      </c:ext>
                    </c:extLst>
                    <c:numCache>
                      <c:formatCode>General</c:formatCode>
                      <c:ptCount val="5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3426-4C55-896B-2046659E37BA}"/>
                  </c:ext>
                </c:extLst>
              </c15:ser>
            </c15:filteredBarSeries>
            <c15:filteredBarSeries>
              <c15:ser>
                <c:idx val="29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Sheet1!$A$32</c15:sqref>
                        </c15:formulaRef>
                      </c:ext>
                    </c:extLst>
                    <c:strCache>
                      <c:ptCount val="1"/>
                      <c:pt idx="0">
                        <c:v>Total Estimated Receipts</c:v>
                      </c:pt>
                    </c:strCache>
                  </c:strRef>
                </c:tx>
                <c:spPr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Sheet1!$B$2:$P$2</c15:sqref>
                        </c15:formulaRef>
                      </c:ext>
                    </c:extLst>
                    <c:strCache>
                      <c:ptCount val="5"/>
                      <c:pt idx="0">
                        <c:v>2023</c:v>
                      </c:pt>
                      <c:pt idx="1">
                        <c:v>2024</c:v>
                      </c:pt>
                      <c:pt idx="2">
                        <c:v>2025</c:v>
                      </c:pt>
                      <c:pt idx="3">
                        <c:v>2026</c:v>
                      </c:pt>
                      <c:pt idx="4">
                        <c:v>FY2027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Sheet1!$B$32:$P$32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5578578</c:v>
                      </c:pt>
                      <c:pt idx="1">
                        <c:v>5756941</c:v>
                      </c:pt>
                      <c:pt idx="2">
                        <c:v>6008205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3426-4C55-896B-2046659E37BA}"/>
                  </c:ext>
                </c:extLst>
              </c15:ser>
            </c15:filteredBarSeries>
          </c:ext>
        </c:extLst>
      </c:barChart>
      <c:catAx>
        <c:axId val="154547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483424"/>
        <c:crosses val="autoZero"/>
        <c:auto val="1"/>
        <c:lblAlgn val="ctr"/>
        <c:lblOffset val="100"/>
        <c:noMultiLvlLbl val="0"/>
      </c:catAx>
      <c:valAx>
        <c:axId val="154548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5477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FY2025 Actuals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Motor Vehicle Excise</c:v>
                </c:pt>
                <c:pt idx="1">
                  <c:v>Investment Income</c:v>
                </c:pt>
                <c:pt idx="2">
                  <c:v>Local Receipts (Total)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1296299</c:v>
                </c:pt>
                <c:pt idx="1">
                  <c:v>302501</c:v>
                </c:pt>
                <c:pt idx="2">
                  <c:v>2336778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26-4D30-823F-AD4E16F445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FY2027 (Budgeted)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Motor Vehicle Excise</c:v>
                </c:pt>
                <c:pt idx="1">
                  <c:v>Investment Income</c:v>
                </c:pt>
                <c:pt idx="2">
                  <c:v>Local Receipts (Total)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1030039</c:v>
                </c:pt>
                <c:pt idx="1">
                  <c:v>181501</c:v>
                </c:pt>
                <c:pt idx="2">
                  <c:v>1829232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26-4D30-823F-AD4E16F445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73169071"/>
        <c:axId val="1873171951"/>
      </c:barChart>
      <c:catAx>
        <c:axId val="1873169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171951"/>
        <c:crosses val="autoZero"/>
        <c:auto val="1"/>
        <c:lblAlgn val="ctr"/>
        <c:lblOffset val="100"/>
        <c:noMultiLvlLbl val="0"/>
      </c:catAx>
      <c:valAx>
        <c:axId val="18731719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31690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24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283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8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6213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9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5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7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05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0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741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66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4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9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4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2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58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AC073-F99D-4CB2-9A37-3230BD7C65C7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C8370-DC97-431F-B856-A1D60D7C8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24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6943A6-D38C-7C03-192A-8AA789C5ED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58F367-8796-789D-4D83-5D923AAB13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4986" y="557097"/>
            <a:ext cx="9001462" cy="1282786"/>
          </a:xfrm>
        </p:spPr>
        <p:txBody>
          <a:bodyPr>
            <a:normAutofit fontScale="90000"/>
          </a:bodyPr>
          <a:lstStyle/>
          <a:p>
            <a:r>
              <a:rPr lang="en-US" dirty="0"/>
              <a:t>Fiscal Year 2027 Revenue Projections</a:t>
            </a:r>
          </a:p>
        </p:txBody>
      </p:sp>
      <p:pic>
        <p:nvPicPr>
          <p:cNvPr id="5" name="Picture 4" descr="A round blue and white emblem&#10;&#10;Description automatically generated">
            <a:extLst>
              <a:ext uri="{FF2B5EF4-FFF2-40B4-BE49-F238E27FC236}">
                <a16:creationId xmlns:a16="http://schemas.microsoft.com/office/drawing/2014/main" id="{35063D76-437E-2918-E116-BC06A2E272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3" b="97222" l="4630" r="96296">
                        <a14:foregroundMark x1="16667" y1="80093" x2="4630" y2="59722"/>
                        <a14:foregroundMark x1="4630" y1="59722" x2="13426" y2="43056"/>
                        <a14:foregroundMark x1="16667" y1="32870" x2="40741" y2="11574"/>
                        <a14:foregroundMark x1="40741" y1="11574" x2="19907" y2="24074"/>
                        <a14:foregroundMark x1="19907" y1="24074" x2="17130" y2="37500"/>
                        <a14:foregroundMark x1="14815" y1="38426" x2="43056" y2="92130"/>
                        <a14:foregroundMark x1="43056" y1="92130" x2="72222" y2="89815"/>
                        <a14:foregroundMark x1="72222" y1="89815" x2="92130" y2="76852"/>
                        <a14:foregroundMark x1="92461" y1="74656" x2="97222" y2="43056"/>
                        <a14:foregroundMark x1="92130" y1="76852" x2="92269" y2="75931"/>
                        <a14:foregroundMark x1="97222" y1="43056" x2="80093" y2="12963"/>
                        <a14:foregroundMark x1="80093" y1="12963" x2="58333" y2="3704"/>
                        <a14:foregroundMark x1="58333" y1="3704" x2="33796" y2="4167"/>
                        <a14:foregroundMark x1="33796" y1="4167" x2="14352" y2="20370"/>
                        <a14:foregroundMark x1="14352" y1="20370" x2="1389" y2="43056"/>
                        <a14:foregroundMark x1="1389" y1="43056" x2="12963" y2="71759"/>
                        <a14:foregroundMark x1="12963" y1="71759" x2="45370" y2="93056"/>
                        <a14:foregroundMark x1="45370" y1="93056" x2="73148" y2="86574"/>
                        <a14:foregroundMark x1="73148" y1="86574" x2="63889" y2="96296"/>
                        <a14:foregroundMark x1="92593" y1="71296" x2="93056" y2="41667"/>
                        <a14:foregroundMark x1="93056" y1="41667" x2="70833" y2="26389"/>
                        <a14:foregroundMark x1="70833" y1="26389" x2="56019" y2="5093"/>
                        <a14:foregroundMark x1="56019" y1="5093" x2="35648" y2="8796"/>
                        <a14:foregroundMark x1="88889" y1="42130" x2="93056" y2="54167"/>
                        <a14:foregroundMark x1="93981" y1="63889" x2="97222" y2="46759"/>
                        <a14:foregroundMark x1="50926" y1="96759" x2="50926" y2="96759"/>
                        <a14:foregroundMark x1="47222" y1="97222" x2="47222" y2="97222"/>
                        <a14:backgroundMark x1="6732" y1="13696" x2="6481" y2="13889"/>
                        <a14:backgroundMark x1="99537" y1="41667" x2="98611" y2="39352"/>
                        <a14:backgroundMark x1="94444" y1="76852" x2="93519" y2="773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505" y="128155"/>
            <a:ext cx="1789314" cy="17893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A3D5FB-A908-EDC0-795C-E1D9E466EC16}"/>
              </a:ext>
            </a:extLst>
          </p:cNvPr>
          <p:cNvSpPr txBox="1"/>
          <p:nvPr/>
        </p:nvSpPr>
        <p:spPr>
          <a:xfrm>
            <a:off x="7981525" y="5977737"/>
            <a:ext cx="4006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Financial Advisory Committee</a:t>
            </a:r>
          </a:p>
          <a:p>
            <a:pPr algn="ctr"/>
            <a:r>
              <a:rPr lang="en-US" b="1" dirty="0">
                <a:latin typeface="+mj-lt"/>
              </a:rPr>
              <a:t>January 28</a:t>
            </a:r>
            <a:r>
              <a:rPr lang="en-US" b="1" baseline="30000" dirty="0">
                <a:latin typeface="+mj-lt"/>
              </a:rPr>
              <a:t>th</a:t>
            </a:r>
            <a:r>
              <a:rPr lang="en-US" b="1" dirty="0">
                <a:latin typeface="+mj-lt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427316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31CA0-1264-4994-A901-EB08E02D9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School district Stabilization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4BCBB-94BC-8037-8024-A856BE0015F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Town of Berkley approved three overrides over the past twenty years to support its growing enrollment at the Somerset Berkley Regional School District.</a:t>
            </a:r>
          </a:p>
          <a:p>
            <a:r>
              <a:rPr lang="en-US" dirty="0"/>
              <a:t>Funds raised from taxation are transferred into the special purpose stabilization and appropriated from this stabilization fund to pay the Town’s annual assessment.</a:t>
            </a:r>
          </a:p>
          <a:p>
            <a:r>
              <a:rPr lang="en-US" dirty="0"/>
              <a:t>These funds are subject to a 2.5% tax increase each year.</a:t>
            </a:r>
          </a:p>
          <a:p>
            <a:r>
              <a:rPr lang="en-US" dirty="0"/>
              <a:t>In FY2026, Special Purpose Stabilization was also used to supplement Out-of-District Special Education costs.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A73F549-2DB6-B889-BF1B-3EFFB6D9D83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4143154"/>
              </p:ext>
            </p:extLst>
          </p:nvPr>
        </p:nvGraphicFramePr>
        <p:xfrm>
          <a:off x="6234172" y="2587130"/>
          <a:ext cx="5181398" cy="2705258"/>
        </p:xfrm>
        <a:graphic>
          <a:graphicData uri="http://schemas.openxmlformats.org/drawingml/2006/table">
            <a:tbl>
              <a:tblPr lastRow="1" bandRow="1">
                <a:tableStyleId>{5C22544A-7EE6-4342-B048-85BDC9FD1C3A}</a:tableStyleId>
              </a:tblPr>
              <a:tblGrid>
                <a:gridCol w="2590699">
                  <a:extLst>
                    <a:ext uri="{9D8B030D-6E8A-4147-A177-3AD203B41FA5}">
                      <a16:colId xmlns:a16="http://schemas.microsoft.com/office/drawing/2014/main" val="1014278003"/>
                    </a:ext>
                  </a:extLst>
                </a:gridCol>
                <a:gridCol w="2590699">
                  <a:extLst>
                    <a:ext uri="{9D8B030D-6E8A-4147-A177-3AD203B41FA5}">
                      <a16:colId xmlns:a16="http://schemas.microsoft.com/office/drawing/2014/main" val="145320058"/>
                    </a:ext>
                  </a:extLst>
                </a:gridCol>
              </a:tblGrid>
              <a:tr h="8954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FY 2026 (Appropriation into RSD Stabilization)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$3,037,225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3063271"/>
                  </a:ext>
                </a:extLst>
              </a:tr>
              <a:tr h="8954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FY 2026 Assessment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$3,013,899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6148615"/>
                  </a:ext>
                </a:extLst>
              </a:tr>
              <a:tr h="895429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+mn-lt"/>
                        </a:rPr>
                        <a:t>Balance 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$ 23,356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492442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899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2545-BD05-9837-3CC4-DBE8A2412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60713"/>
            <a:ext cx="10353761" cy="1326321"/>
          </a:xfrm>
        </p:spPr>
        <p:txBody>
          <a:bodyPr/>
          <a:lstStyle/>
          <a:p>
            <a:r>
              <a:rPr lang="en-US" dirty="0"/>
              <a:t>State Aid and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8C238-0122-D2F3-348E-C70A71AB07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795" y="1487035"/>
            <a:ext cx="5106004" cy="43041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two largest forms of state aid are Chapter 70 and Unrestricted General Aid. </a:t>
            </a:r>
          </a:p>
          <a:p>
            <a:r>
              <a:rPr lang="en-US" dirty="0"/>
              <a:t>FY27 State Aid estimates are based on FY27 Governor’s Local Aid Proposal</a:t>
            </a:r>
          </a:p>
          <a:p>
            <a:r>
              <a:rPr lang="en-US" dirty="0"/>
              <a:t> FY27 State Aid Estimate: $6,555,504 Net increase of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000" b="0" i="0" u="none" strike="noStrike" dirty="0">
                <a:effectLst/>
                <a:latin typeface="+mn-lt"/>
              </a:rPr>
              <a:t>$334,771</a:t>
            </a:r>
            <a:r>
              <a:rPr lang="en-US" b="0" i="0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over FY26 Budgeted.</a:t>
            </a:r>
          </a:p>
          <a:p>
            <a:r>
              <a:rPr lang="en-US" dirty="0"/>
              <a:t>Chapter 70 increase of 1.04% to  $4,363,773; current $75 increase per pupil.</a:t>
            </a:r>
          </a:p>
          <a:p>
            <a:r>
              <a:rPr lang="en-US" dirty="0"/>
              <a:t>Unrestricted State Aid increase of 1.39% to $776,326.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CFA8C-D355-6CC5-2B89-66A227964B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1825" y="1487034"/>
            <a:ext cx="5094154" cy="37028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Assessments – Cherry Sheet Assessments are those paid to the Commonwealth and Bristol County. </a:t>
            </a:r>
          </a:p>
          <a:p>
            <a:r>
              <a:rPr lang="en-US" dirty="0"/>
              <a:t>Payments to the MBTA, Regional Transit Authority, County Tax , and School Choice Sending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A9643A-A074-F3F3-D1DA-DAFE67635B5A}"/>
              </a:ext>
            </a:extLst>
          </p:cNvPr>
          <p:cNvCxnSpPr/>
          <p:nvPr/>
        </p:nvCxnSpPr>
        <p:spPr>
          <a:xfrm>
            <a:off x="6223462" y="1487034"/>
            <a:ext cx="0" cy="4594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94A4EB0-A7AF-ECA0-31F7-7FB9DBCFFF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236977"/>
              </p:ext>
            </p:extLst>
          </p:nvPr>
        </p:nvGraphicFramePr>
        <p:xfrm>
          <a:off x="6553646" y="4031829"/>
          <a:ext cx="4902333" cy="2484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7526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66B07-BB96-59FF-836B-FCEEAD90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Aid and Assessments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B857A46-4596-769C-E508-E06BDF48DE2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27836236"/>
              </p:ext>
            </p:extLst>
          </p:nvPr>
        </p:nvGraphicFramePr>
        <p:xfrm>
          <a:off x="459971" y="1756756"/>
          <a:ext cx="11393977" cy="473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9583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06093-DAE0-4966-755C-696EFE21A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Receipts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B8F3C-461A-D6D4-3340-7AC02596DC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Examples of Local Receipts include:</a:t>
            </a:r>
          </a:p>
          <a:p>
            <a:r>
              <a:rPr lang="en-US" dirty="0"/>
              <a:t>Motor Vehicle Excise constitutes 60% of total</a:t>
            </a:r>
          </a:p>
          <a:p>
            <a:r>
              <a:rPr lang="en-US" dirty="0"/>
              <a:t>Transfer Station receipts</a:t>
            </a:r>
          </a:p>
          <a:p>
            <a:r>
              <a:rPr lang="en-US" dirty="0"/>
              <a:t>Solar Field rental</a:t>
            </a:r>
          </a:p>
          <a:p>
            <a:r>
              <a:rPr lang="en-US" dirty="0"/>
              <a:t>Marijuana excise</a:t>
            </a:r>
          </a:p>
          <a:p>
            <a:r>
              <a:rPr lang="en-US" dirty="0"/>
              <a:t>Meals Tax</a:t>
            </a:r>
          </a:p>
          <a:p>
            <a:r>
              <a:rPr lang="en-US" dirty="0"/>
              <a:t>Licenses and Permits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4E6163-AF86-2C5A-7BF6-21E0EBBF74B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4925997"/>
              </p:ext>
            </p:extLst>
          </p:nvPr>
        </p:nvGraphicFramePr>
        <p:xfrm>
          <a:off x="6256914" y="2290217"/>
          <a:ext cx="5093768" cy="2467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884">
                  <a:extLst>
                    <a:ext uri="{9D8B030D-6E8A-4147-A177-3AD203B41FA5}">
                      <a16:colId xmlns:a16="http://schemas.microsoft.com/office/drawing/2014/main" val="1479146119"/>
                    </a:ext>
                  </a:extLst>
                </a:gridCol>
                <a:gridCol w="2546884">
                  <a:extLst>
                    <a:ext uri="{9D8B030D-6E8A-4147-A177-3AD203B41FA5}">
                      <a16:colId xmlns:a16="http://schemas.microsoft.com/office/drawing/2014/main" val="2099534101"/>
                    </a:ext>
                  </a:extLst>
                </a:gridCol>
              </a:tblGrid>
              <a:tr h="616953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Local Receipt Totals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758596"/>
                  </a:ext>
                </a:extLst>
              </a:tr>
              <a:tr h="616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FY2027 Budgeted (Proposed)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1,829,232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67637445"/>
                  </a:ext>
                </a:extLst>
              </a:tr>
              <a:tr h="616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FY2026 Budgeted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1,594,614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037011559"/>
                  </a:ext>
                </a:extLst>
              </a:tr>
              <a:tr h="616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FY2025 Actual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$       2,336,778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370945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27576E7-28AB-5799-2FAE-E40276A4CCA8}"/>
              </a:ext>
            </a:extLst>
          </p:cNvPr>
          <p:cNvSpPr txBox="1"/>
          <p:nvPr/>
        </p:nvSpPr>
        <p:spPr>
          <a:xfrm>
            <a:off x="6301047" y="5170515"/>
            <a:ext cx="5591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*Conservative estimates to reflect volatility in local receipts. </a:t>
            </a:r>
          </a:p>
        </p:txBody>
      </p:sp>
    </p:spTree>
    <p:extLst>
      <p:ext uri="{BB962C8B-B14F-4D97-AF65-F5344CB8AC3E}">
        <p14:creationId xmlns:p14="http://schemas.microsoft.com/office/powerpoint/2010/main" val="3427462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D54D85-82D5-6B8B-588B-572F2043D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9505"/>
            <a:ext cx="10353761" cy="1326321"/>
          </a:xfrm>
        </p:spPr>
        <p:txBody>
          <a:bodyPr/>
          <a:lstStyle/>
          <a:p>
            <a:r>
              <a:rPr lang="en-US" dirty="0"/>
              <a:t>Historical Local Receipts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F03CCED-23BE-8DE1-3413-9B2CDCA105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8831573"/>
              </p:ext>
            </p:extLst>
          </p:nvPr>
        </p:nvGraphicFramePr>
        <p:xfrm>
          <a:off x="353683" y="1199072"/>
          <a:ext cx="11171207" cy="5253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8996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06693-01F4-658D-838F-B4E66E08E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39D63-942A-ED07-FDB1-897284F6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99505"/>
            <a:ext cx="10353761" cy="1326321"/>
          </a:xfrm>
        </p:spPr>
        <p:txBody>
          <a:bodyPr/>
          <a:lstStyle/>
          <a:p>
            <a:r>
              <a:rPr lang="en-US" dirty="0"/>
              <a:t>Local Receipts – FY27 Proposed Increases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2C98323-46F4-093A-A629-54302B5B26A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15546256"/>
              </p:ext>
            </p:extLst>
          </p:nvPr>
        </p:nvGraphicFramePr>
        <p:xfrm>
          <a:off x="517585" y="1311214"/>
          <a:ext cx="11059064" cy="534728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764766">
                  <a:extLst>
                    <a:ext uri="{9D8B030D-6E8A-4147-A177-3AD203B41FA5}">
                      <a16:colId xmlns:a16="http://schemas.microsoft.com/office/drawing/2014/main" val="4003603510"/>
                    </a:ext>
                  </a:extLst>
                </a:gridCol>
                <a:gridCol w="2764766">
                  <a:extLst>
                    <a:ext uri="{9D8B030D-6E8A-4147-A177-3AD203B41FA5}">
                      <a16:colId xmlns:a16="http://schemas.microsoft.com/office/drawing/2014/main" val="3932200253"/>
                    </a:ext>
                  </a:extLst>
                </a:gridCol>
                <a:gridCol w="2764766">
                  <a:extLst>
                    <a:ext uri="{9D8B030D-6E8A-4147-A177-3AD203B41FA5}">
                      <a16:colId xmlns:a16="http://schemas.microsoft.com/office/drawing/2014/main" val="3421289334"/>
                    </a:ext>
                  </a:extLst>
                </a:gridCol>
                <a:gridCol w="2764766">
                  <a:extLst>
                    <a:ext uri="{9D8B030D-6E8A-4147-A177-3AD203B41FA5}">
                      <a16:colId xmlns:a16="http://schemas.microsoft.com/office/drawing/2014/main" val="124572300"/>
                    </a:ext>
                  </a:extLst>
                </a:gridCol>
              </a:tblGrid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Class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FY2026 Budgeted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FY Budgeted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Proposed Increase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3471081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Vehicle Excise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920,000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1,030,039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110,039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64963332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Excise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19,000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27,904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 8,904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72743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Rentals Solar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162,149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163,854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 1,705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6330209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Meals Tax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40,000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42,000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 2,000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2431494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Pen. &amp; Int.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90,000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90,000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        -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73369354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Charges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116,505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16,505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30365973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25,000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25,000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        -  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2434243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License &amp; Permits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127,500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132,430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 4,930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84645610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10,965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20,000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  9,035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55016101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 Income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100,000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181,501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 81,501 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11179659"/>
                  </a:ext>
                </a:extLst>
              </a:tr>
              <a:tr h="44560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$1,594,614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1,829,233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$       234,619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3728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622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4F7EC-D428-3808-99C5-E5A08328D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 2027 Revenues by source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3189019-43D7-FACF-21B2-1336754889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605606"/>
              </p:ext>
            </p:extLst>
          </p:nvPr>
        </p:nvGraphicFramePr>
        <p:xfrm>
          <a:off x="5078413" y="609600"/>
          <a:ext cx="6189662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6977F-7FC2-EED3-835A-FB170A9ED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98" y="3126970"/>
            <a:ext cx="3932237" cy="2819399"/>
          </a:xfrm>
        </p:spPr>
        <p:txBody>
          <a:bodyPr/>
          <a:lstStyle/>
          <a:p>
            <a:r>
              <a:rPr lang="en-US" sz="1800" b="0" i="0" u="none" strike="noStrike" dirty="0">
                <a:effectLst/>
                <a:latin typeface="Aptos Narrow" panose="020B0004020202020204" pitchFamily="34" charset="0"/>
              </a:rPr>
              <a:t> </a:t>
            </a:r>
            <a:r>
              <a:rPr lang="en-US" sz="2800" b="1" i="0" u="sng" strike="noStrike" baseline="0" dirty="0">
                <a:latin typeface="+mj-lt"/>
              </a:rPr>
              <a:t>$ 28,970,356 </a:t>
            </a:r>
            <a:endParaRPr lang="en-US" sz="28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811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5A69-8302-3EE2-EF3C-5AD1801E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6" y="160713"/>
            <a:ext cx="10353761" cy="1326321"/>
          </a:xfrm>
        </p:spPr>
        <p:txBody>
          <a:bodyPr/>
          <a:lstStyle/>
          <a:p>
            <a:r>
              <a:rPr lang="en-US" dirty="0"/>
              <a:t>FY 2027 Projected Revenues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3AA59D3-83D5-62A0-1494-A7FB07BD08E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53977071"/>
              </p:ext>
            </p:extLst>
          </p:nvPr>
        </p:nvGraphicFramePr>
        <p:xfrm>
          <a:off x="387926" y="1203961"/>
          <a:ext cx="11266518" cy="3661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3259">
                  <a:extLst>
                    <a:ext uri="{9D8B030D-6E8A-4147-A177-3AD203B41FA5}">
                      <a16:colId xmlns:a16="http://schemas.microsoft.com/office/drawing/2014/main" val="4033059581"/>
                    </a:ext>
                  </a:extLst>
                </a:gridCol>
                <a:gridCol w="5633259">
                  <a:extLst>
                    <a:ext uri="{9D8B030D-6E8A-4147-A177-3AD203B41FA5}">
                      <a16:colId xmlns:a16="http://schemas.microsoft.com/office/drawing/2014/main" val="545607375"/>
                    </a:ext>
                  </a:extLst>
                </a:gridCol>
              </a:tblGrid>
              <a:tr h="544416">
                <a:tc>
                  <a:txBody>
                    <a:bodyPr/>
                    <a:lstStyle/>
                    <a:p>
                      <a:r>
                        <a:rPr lang="en-US" dirty="0"/>
                        <a:t>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6772630"/>
                  </a:ext>
                </a:extLst>
              </a:tr>
              <a:tr h="9396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Tax Levy and Exclusions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$20,091,714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565958"/>
                  </a:ext>
                </a:extLst>
              </a:tr>
              <a:tr h="5444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$6,564,409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7523189"/>
                  </a:ext>
                </a:extLst>
              </a:tr>
              <a:tr h="5444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 Receipts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$1,829,233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4326508"/>
                  </a:ext>
                </a:extLst>
              </a:tr>
              <a:tr h="54441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EMS Reserved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$485,000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08099"/>
                  </a:ext>
                </a:extLst>
              </a:tr>
              <a:tr h="544416"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b="1" dirty="0"/>
                        <a:t>$28,970,356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008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EE60EE9-2544-B37E-F56A-0511EE1BE1BE}"/>
              </a:ext>
            </a:extLst>
          </p:cNvPr>
          <p:cNvSpPr txBox="1"/>
          <p:nvPr/>
        </p:nvSpPr>
        <p:spPr>
          <a:xfrm>
            <a:off x="558339" y="5370021"/>
            <a:ext cx="11218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*All figures are estimates:</a:t>
            </a:r>
            <a:r>
              <a:rPr lang="en-US" dirty="0"/>
              <a:t> State Aid figures represent Governor’s Local Aid Proposal, Local Receipts represent conservative budgeted increases, EMS Reserved Receipts represent no increase year-over-year.</a:t>
            </a:r>
          </a:p>
        </p:txBody>
      </p:sp>
    </p:spTree>
    <p:extLst>
      <p:ext uri="{BB962C8B-B14F-4D97-AF65-F5344CB8AC3E}">
        <p14:creationId xmlns:p14="http://schemas.microsoft.com/office/powerpoint/2010/main" val="2296771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B060-1EEA-79D1-3E00-E845C9810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26321"/>
          </a:xfrm>
        </p:spPr>
        <p:txBody>
          <a:bodyPr/>
          <a:lstStyle/>
          <a:p>
            <a:r>
              <a:rPr lang="en-US" dirty="0"/>
              <a:t>Year over Year Revenue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4054480-BC0E-5A52-03AD-CE83C4A56BA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86901122"/>
              </p:ext>
            </p:extLst>
          </p:nvPr>
        </p:nvGraphicFramePr>
        <p:xfrm>
          <a:off x="924444" y="936568"/>
          <a:ext cx="10635352" cy="5442064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2658838">
                  <a:extLst>
                    <a:ext uri="{9D8B030D-6E8A-4147-A177-3AD203B41FA5}">
                      <a16:colId xmlns:a16="http://schemas.microsoft.com/office/drawing/2014/main" val="3408266715"/>
                    </a:ext>
                  </a:extLst>
                </a:gridCol>
                <a:gridCol w="2658838">
                  <a:extLst>
                    <a:ext uri="{9D8B030D-6E8A-4147-A177-3AD203B41FA5}">
                      <a16:colId xmlns:a16="http://schemas.microsoft.com/office/drawing/2014/main" val="2813077593"/>
                    </a:ext>
                  </a:extLst>
                </a:gridCol>
                <a:gridCol w="2658838">
                  <a:extLst>
                    <a:ext uri="{9D8B030D-6E8A-4147-A177-3AD203B41FA5}">
                      <a16:colId xmlns:a16="http://schemas.microsoft.com/office/drawing/2014/main" val="370453154"/>
                    </a:ext>
                  </a:extLst>
                </a:gridCol>
                <a:gridCol w="2658838">
                  <a:extLst>
                    <a:ext uri="{9D8B030D-6E8A-4147-A177-3AD203B41FA5}">
                      <a16:colId xmlns:a16="http://schemas.microsoft.com/office/drawing/2014/main" val="3706926974"/>
                    </a:ext>
                  </a:extLst>
                </a:gridCol>
              </a:tblGrid>
              <a:tr h="68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FY2026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Revenue Growth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FY2027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378568112"/>
                  </a:ext>
                </a:extLst>
              </a:tr>
              <a:tr h="68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General Levy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$12,631,915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$475,798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$13,107,713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209472820"/>
                  </a:ext>
                </a:extLst>
              </a:tr>
              <a:tr h="68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Debt Exclusions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$1,856,510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$2,014,336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$3,870,846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3702409790"/>
                  </a:ext>
                </a:extLst>
              </a:tr>
              <a:tr h="68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SBRHS Appropriation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$3,013,899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$99,256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$3,113,155*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948258553"/>
                  </a:ext>
                </a:extLst>
              </a:tr>
              <a:tr h="68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State Aid 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$6,089,964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$474,445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$6,564,409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863532706"/>
                  </a:ext>
                </a:extLst>
              </a:tr>
              <a:tr h="68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Receipts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$1,594,614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$234,619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$1,829,233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1468216333"/>
                  </a:ext>
                </a:extLst>
              </a:tr>
              <a:tr h="68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EMS Receipts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$485,000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$485,000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13445716"/>
                  </a:ext>
                </a:extLst>
              </a:tr>
              <a:tr h="68025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Totals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$25,984,294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 $2,986,061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$28,970,356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53983476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9AFC6DE6-58B4-B97F-C812-07358F23874C}"/>
              </a:ext>
            </a:extLst>
          </p:cNvPr>
          <p:cNvSpPr txBox="1"/>
          <p:nvPr/>
        </p:nvSpPr>
        <p:spPr>
          <a:xfrm>
            <a:off x="913795" y="6454432"/>
            <a:ext cx="10874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*Contingent on assessment, this figure represents the maximum which can be raised in FY2026</a:t>
            </a:r>
          </a:p>
        </p:txBody>
      </p:sp>
    </p:spTree>
    <p:extLst>
      <p:ext uri="{BB962C8B-B14F-4D97-AF65-F5344CB8AC3E}">
        <p14:creationId xmlns:p14="http://schemas.microsoft.com/office/powerpoint/2010/main" val="833880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7B6C-F4B6-E00C-D5C3-6013B06B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Property Tax Levy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9CA80-4052-BE50-FB54-7C039B280C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What is the property tax levy?</a:t>
            </a:r>
          </a:p>
          <a:p>
            <a:r>
              <a:rPr lang="en-US" dirty="0"/>
              <a:t>Largest source of local government revenue </a:t>
            </a:r>
          </a:p>
          <a:p>
            <a:r>
              <a:rPr lang="en-US" dirty="0"/>
              <a:t>Raised from real and personal property taxation</a:t>
            </a:r>
          </a:p>
          <a:p>
            <a:r>
              <a:rPr lang="en-US" dirty="0"/>
              <a:t>Includes levy, 2.5% increase, new growth, Regional School District overrides and debt exclusions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98E12D1-3E63-EFCA-EE45-09BCEC29990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5698408"/>
              </p:ext>
            </p:extLst>
          </p:nvPr>
        </p:nvGraphicFramePr>
        <p:xfrm>
          <a:off x="6172203" y="2088319"/>
          <a:ext cx="5848002" cy="342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9334">
                  <a:extLst>
                    <a:ext uri="{9D8B030D-6E8A-4147-A177-3AD203B41FA5}">
                      <a16:colId xmlns:a16="http://schemas.microsoft.com/office/drawing/2014/main" val="2737630918"/>
                    </a:ext>
                  </a:extLst>
                </a:gridCol>
                <a:gridCol w="1949334">
                  <a:extLst>
                    <a:ext uri="{9D8B030D-6E8A-4147-A177-3AD203B41FA5}">
                      <a16:colId xmlns:a16="http://schemas.microsoft.com/office/drawing/2014/main" val="790515978"/>
                    </a:ext>
                  </a:extLst>
                </a:gridCol>
                <a:gridCol w="1949334">
                  <a:extLst>
                    <a:ext uri="{9D8B030D-6E8A-4147-A177-3AD203B41FA5}">
                      <a16:colId xmlns:a16="http://schemas.microsoft.com/office/drawing/2014/main" val="1195282457"/>
                    </a:ext>
                  </a:extLst>
                </a:gridCol>
              </a:tblGrid>
              <a:tr h="856637">
                <a:tc gridSpan="3"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Single Family Averages (FY2026)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83073010"/>
                  </a:ext>
                </a:extLst>
              </a:tr>
              <a:tr h="85663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Berkley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Statewide*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0825249"/>
                  </a:ext>
                </a:extLst>
              </a:tr>
              <a:tr h="856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Tax Bill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$6,985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$8,114</a:t>
                      </a:r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62880284"/>
                  </a:ext>
                </a:extLst>
              </a:tr>
              <a:tr h="856637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Residential Value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$565,579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$743,136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16853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B081015-1F74-B7E0-3F86-0471D8258355}"/>
              </a:ext>
            </a:extLst>
          </p:cNvPr>
          <p:cNvSpPr txBox="1"/>
          <p:nvPr/>
        </p:nvSpPr>
        <p:spPr>
          <a:xfrm>
            <a:off x="6172203" y="5514867"/>
            <a:ext cx="487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*Based on 345 of 351 communities reporting</a:t>
            </a:r>
          </a:p>
        </p:txBody>
      </p:sp>
    </p:spTree>
    <p:extLst>
      <p:ext uri="{BB962C8B-B14F-4D97-AF65-F5344CB8AC3E}">
        <p14:creationId xmlns:p14="http://schemas.microsoft.com/office/powerpoint/2010/main" val="3001393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DF85E-04F1-33BF-3649-1FB120D63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4" y="266007"/>
            <a:ext cx="10353761" cy="1326321"/>
          </a:xfrm>
        </p:spPr>
        <p:txBody>
          <a:bodyPr/>
          <a:lstStyle/>
          <a:p>
            <a:r>
              <a:rPr lang="en-US" dirty="0"/>
              <a:t>FY 2027 General Tax Levy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6D9129-E4E7-B642-EA5F-5EB3B3080081}"/>
              </a:ext>
            </a:extLst>
          </p:cNvPr>
          <p:cNvSpPr txBox="1"/>
          <p:nvPr/>
        </p:nvSpPr>
        <p:spPr>
          <a:xfrm>
            <a:off x="764772" y="1524001"/>
            <a:ext cx="10813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000" dirty="0"/>
              <a:t>Previous Fiscal Year’s Levy multiplied by (2.5%)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Includes new growth estimates to create the new General Levy</a:t>
            </a:r>
          </a:p>
          <a:p>
            <a:pPr marL="457200" indent="-457200">
              <a:buFontTx/>
              <a:buChar char="-"/>
            </a:pPr>
            <a:r>
              <a:rPr lang="en-US" sz="3000" dirty="0"/>
              <a:t>Raised from real and personal property taxes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09C9394-3BCE-37AF-0C40-8E7D855B0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111697"/>
              </p:ext>
            </p:extLst>
          </p:nvPr>
        </p:nvGraphicFramePr>
        <p:xfrm>
          <a:off x="1211811" y="3717788"/>
          <a:ext cx="10204336" cy="2403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02168">
                  <a:extLst>
                    <a:ext uri="{9D8B030D-6E8A-4147-A177-3AD203B41FA5}">
                      <a16:colId xmlns:a16="http://schemas.microsoft.com/office/drawing/2014/main" val="550477259"/>
                    </a:ext>
                  </a:extLst>
                </a:gridCol>
                <a:gridCol w="5102168">
                  <a:extLst>
                    <a:ext uri="{9D8B030D-6E8A-4147-A177-3AD203B41FA5}">
                      <a16:colId xmlns:a16="http://schemas.microsoft.com/office/drawing/2014/main" val="2345084588"/>
                    </a:ext>
                  </a:extLst>
                </a:gridCol>
              </a:tblGrid>
              <a:tr h="701126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FY2026 General Levy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12,631,915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84827702"/>
                  </a:ext>
                </a:extLst>
              </a:tr>
              <a:tr h="70112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Prop 2.5 Increase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$            315,798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921432921"/>
                  </a:ext>
                </a:extLst>
              </a:tr>
              <a:tr h="6102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+mn-lt"/>
                        </a:rPr>
                        <a:t>New Growth (estimated)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$            160,000 </a:t>
                      </a:r>
                    </a:p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2817158050"/>
                  </a:ext>
                </a:extLst>
              </a:tr>
              <a:tr h="3912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FY2027 General Levy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      13,107,713</a:t>
                      </a: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0963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536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A5562-DBF0-27A9-6E4A-96172D628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8B8B-C4DF-9789-7017-F201E9BEA96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New growth is projected based on the anticipated construction new single- family homes, new commercial developments, personal property assessments, and historical averages.</a:t>
            </a:r>
          </a:p>
          <a:p>
            <a:endParaRPr lang="en-US" dirty="0"/>
          </a:p>
          <a:p>
            <a:r>
              <a:rPr lang="en-US" dirty="0"/>
              <a:t>Future development may help drive new growth and increase its importance as a consistent source of revenue growth.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6D59106-CAE4-46AD-BB39-EDB7387532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73480263"/>
              </p:ext>
            </p:extLst>
          </p:nvPr>
        </p:nvGraphicFramePr>
        <p:xfrm>
          <a:off x="6401003" y="2087373"/>
          <a:ext cx="5094286" cy="4028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143">
                  <a:extLst>
                    <a:ext uri="{9D8B030D-6E8A-4147-A177-3AD203B41FA5}">
                      <a16:colId xmlns:a16="http://schemas.microsoft.com/office/drawing/2014/main" val="135776060"/>
                    </a:ext>
                  </a:extLst>
                </a:gridCol>
                <a:gridCol w="2547143">
                  <a:extLst>
                    <a:ext uri="{9D8B030D-6E8A-4147-A177-3AD203B41FA5}">
                      <a16:colId xmlns:a16="http://schemas.microsoft.com/office/drawing/2014/main" val="187539548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Growth History &amp; Projection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933157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FY2027 Estimated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$160,000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4383723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FY2026 Certified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$189,444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4010244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FY2026 Estimated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$160,000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778664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FY2025 Certified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$159,614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05598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FY2025 Estimated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>
                          <a:effectLst/>
                        </a:rPr>
                        <a:t>$160,000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960035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794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C8E4A-A251-654B-97FA-A6C2AC77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Growth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D35A495E-4378-4EC8-D3FC-9D5159CD149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17571627"/>
              </p:ext>
            </p:extLst>
          </p:nvPr>
        </p:nvGraphicFramePr>
        <p:xfrm>
          <a:off x="226243" y="1593130"/>
          <a:ext cx="11726945" cy="512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20489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F24D5-FDC3-211B-F37C-4D66EC14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522" y="0"/>
            <a:ext cx="10353761" cy="1326321"/>
          </a:xfrm>
        </p:spPr>
        <p:txBody>
          <a:bodyPr/>
          <a:lstStyle/>
          <a:p>
            <a:r>
              <a:rPr lang="en-US" dirty="0"/>
              <a:t>FY 2027 Exclusions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C024B0-FA09-35E8-47B6-044543BCB4E7}"/>
              </a:ext>
            </a:extLst>
          </p:cNvPr>
          <p:cNvSpPr txBox="1"/>
          <p:nvPr/>
        </p:nvSpPr>
        <p:spPr>
          <a:xfrm>
            <a:off x="648393" y="1180406"/>
            <a:ext cx="110171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Four items eligible for excluded debt: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F9AB009-87D4-8F4D-CC36-BDD1C92339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8263"/>
              </p:ext>
            </p:extLst>
          </p:nvPr>
        </p:nvGraphicFramePr>
        <p:xfrm>
          <a:off x="709353" y="1754562"/>
          <a:ext cx="10956174" cy="3377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8087">
                  <a:extLst>
                    <a:ext uri="{9D8B030D-6E8A-4147-A177-3AD203B41FA5}">
                      <a16:colId xmlns:a16="http://schemas.microsoft.com/office/drawing/2014/main" val="1062197382"/>
                    </a:ext>
                  </a:extLst>
                </a:gridCol>
                <a:gridCol w="5478087">
                  <a:extLst>
                    <a:ext uri="{9D8B030D-6E8A-4147-A177-3AD203B41FA5}">
                      <a16:colId xmlns:a16="http://schemas.microsoft.com/office/drawing/2014/main" val="2271074440"/>
                    </a:ext>
                  </a:extLst>
                </a:gridCol>
              </a:tblGrid>
              <a:tr h="675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Town Office Building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 $                      239,250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52106217"/>
                  </a:ext>
                </a:extLst>
              </a:tr>
              <a:tr h="675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Somerset Berkley High School*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 $                      554,112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8529881"/>
                  </a:ext>
                </a:extLst>
              </a:tr>
              <a:tr h="675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Bristol Plymouth High School*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 $                      638,170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580280165"/>
                  </a:ext>
                </a:extLst>
              </a:tr>
              <a:tr h="675683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>
                          <a:effectLst/>
                        </a:rPr>
                        <a:t>Berkley Community School</a:t>
                      </a:r>
                      <a:endParaRPr lang="en-US" sz="2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u="none" strike="noStrike" dirty="0">
                          <a:effectLst/>
                        </a:rPr>
                        <a:t> $                      2,439,314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951026292"/>
                  </a:ext>
                </a:extLst>
              </a:tr>
              <a:tr h="675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 Excluded Debt </a:t>
                      </a:r>
                      <a:endParaRPr lang="en-US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 $                     3,870,846</a:t>
                      </a:r>
                      <a:endParaRPr lang="en-US" sz="2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410729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D7C74AC-ED97-A8D9-DC6E-2CF5B1B526C2}"/>
              </a:ext>
            </a:extLst>
          </p:cNvPr>
          <p:cNvSpPr txBox="1"/>
          <p:nvPr/>
        </p:nvSpPr>
        <p:spPr>
          <a:xfrm>
            <a:off x="709353" y="5386647"/>
            <a:ext cx="10901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*Capital Assessments not finalized; based on fluctuating enrollment</a:t>
            </a:r>
          </a:p>
          <a:p>
            <a:pPr algn="ctr"/>
            <a:r>
              <a:rPr lang="en-US" dirty="0"/>
              <a:t>Exclusions are so called because they are </a:t>
            </a:r>
            <a:r>
              <a:rPr lang="en-US" b="1" i="1" dirty="0"/>
              <a:t>excluded from the levy </a:t>
            </a:r>
            <a:r>
              <a:rPr lang="en-US" dirty="0"/>
              <a:t>and are not subject to Prop 2.5 increases; taxes are raised to pay the debt. Once retired, tax increases attributed to these items stop.</a:t>
            </a:r>
          </a:p>
        </p:txBody>
      </p:sp>
    </p:spTree>
    <p:extLst>
      <p:ext uri="{BB962C8B-B14F-4D97-AF65-F5344CB8AC3E}">
        <p14:creationId xmlns:p14="http://schemas.microsoft.com/office/powerpoint/2010/main" val="14926311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11432</TotalTime>
  <Words>882</Words>
  <Application>Microsoft Office PowerPoint</Application>
  <PresentationFormat>Widescreen</PresentationFormat>
  <Paragraphs>204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 Narrow</vt:lpstr>
      <vt:lpstr>Arial</vt:lpstr>
      <vt:lpstr>Bookman Old Style</vt:lpstr>
      <vt:lpstr>Calibri</vt:lpstr>
      <vt:lpstr>Rockwell</vt:lpstr>
      <vt:lpstr>Damask</vt:lpstr>
      <vt:lpstr>Fiscal Year 2027 Revenue Projections</vt:lpstr>
      <vt:lpstr>FY 2027 Revenues by source</vt:lpstr>
      <vt:lpstr>FY 2027 Projected Revenues</vt:lpstr>
      <vt:lpstr>Year over Year Revenue</vt:lpstr>
      <vt:lpstr>Property Tax Levy</vt:lpstr>
      <vt:lpstr>FY 2027 General Tax Levy </vt:lpstr>
      <vt:lpstr>New Growth</vt:lpstr>
      <vt:lpstr>New Growth</vt:lpstr>
      <vt:lpstr>FY 2027 Exclusions</vt:lpstr>
      <vt:lpstr>Regional School district Stabilization</vt:lpstr>
      <vt:lpstr>State Aid and Assessments</vt:lpstr>
      <vt:lpstr>State Aid and Assessments</vt:lpstr>
      <vt:lpstr>Local Receipts</vt:lpstr>
      <vt:lpstr>Historical Local Receipts</vt:lpstr>
      <vt:lpstr>Local Receipts – FY27 Proposed Increases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Matthew G Chabot</dc:creator>
  <cp:lastModifiedBy>Matthew Chabot</cp:lastModifiedBy>
  <cp:revision>72</cp:revision>
  <dcterms:created xsi:type="dcterms:W3CDTF">2024-11-29T18:10:47Z</dcterms:created>
  <dcterms:modified xsi:type="dcterms:W3CDTF">2026-01-28T20:01:45Z</dcterms:modified>
</cp:coreProperties>
</file>