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  <p:sldId id="260" r:id="rId11"/>
    <p:sldId id="261" r:id="rId12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3FC0A9AA-A6C9-4F97-9898-68A7284BFB2A}">
  <a:tblStyle styleId="{3FC0A9AA-A6C9-4F97-9898-68A7284BFB2A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11" Type="http://schemas.openxmlformats.org/officeDocument/2006/relationships/slide" Target="slides/slide5.xml"/><Relationship Id="rId10" Type="http://schemas.openxmlformats.org/officeDocument/2006/relationships/slide" Target="slides/slide4.xml"/><Relationship Id="rId12" Type="http://schemas.openxmlformats.org/officeDocument/2006/relationships/slide" Target="slides/slide6.xml"/><Relationship Id="rId9" Type="http://schemas.openxmlformats.org/officeDocument/2006/relationships/slide" Target="slides/slide3.xml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Relationship Id="rId8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3935c0b9d5a_0_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3935c0b9d5a_0_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g3c40993e465_0_2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8" name="Google Shape;68;g3c40993e465_0_2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g3c40993e465_0_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5" name="Google Shape;75;g3c40993e465_0_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g3c40993e465_0_1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1" name="Google Shape;81;g3c40993e465_0_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g3c40993e465_0_1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8" name="Google Shape;88;g3c40993e465_0_1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3.png"/><Relationship Id="rId4" Type="http://schemas.openxmlformats.org/officeDocument/2006/relationships/image" Target="../media/image6.png"/><Relationship Id="rId5" Type="http://schemas.openxmlformats.org/officeDocument/2006/relationships/image" Target="../media/image1.png"/><Relationship Id="rId6" Type="http://schemas.openxmlformats.org/officeDocument/2006/relationships/image" Target="../media/image5.png"/><Relationship Id="rId7" Type="http://schemas.openxmlformats.org/officeDocument/2006/relationships/image" Target="../media/image4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 title="rainbow library 2.JP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-1124125"/>
            <a:ext cx="9493601" cy="7083124"/>
          </a:xfrm>
          <a:prstGeom prst="rect">
            <a:avLst/>
          </a:prstGeom>
          <a:noFill/>
          <a:ln>
            <a:noFill/>
          </a:ln>
        </p:spPr>
      </p:pic>
      <p:sp>
        <p:nvSpPr>
          <p:cNvPr id="55" name="Google Shape;55;p13"/>
          <p:cNvSpPr txBox="1"/>
          <p:nvPr>
            <p:ph type="ctrTitle"/>
          </p:nvPr>
        </p:nvSpPr>
        <p:spPr>
          <a:xfrm>
            <a:off x="478775" y="0"/>
            <a:ext cx="8244000" cy="998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lt1"/>
                </a:solidFill>
              </a:rPr>
              <a:t>Berkley Public Library</a:t>
            </a:r>
            <a:endParaRPr b="1">
              <a:solidFill>
                <a:schemeClr val="lt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/>
          <p:nvPr>
            <p:ph type="title"/>
          </p:nvPr>
        </p:nvSpPr>
        <p:spPr>
          <a:xfrm>
            <a:off x="4049150" y="95750"/>
            <a:ext cx="1286100" cy="808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en" sz="3520"/>
              <a:t>2025</a:t>
            </a:r>
            <a:endParaRPr sz="3520"/>
          </a:p>
        </p:txBody>
      </p:sp>
      <p:pic>
        <p:nvPicPr>
          <p:cNvPr id="61" name="Google Shape;61;p14" title="stats2 two.png"/>
          <p:cNvPicPr preferRelativeResize="0"/>
          <p:nvPr/>
        </p:nvPicPr>
        <p:blipFill rotWithShape="1">
          <a:blip r:embed="rId3">
            <a:alphaModFix/>
          </a:blip>
          <a:srcRect b="73549" l="6820" r="52656" t="4872"/>
          <a:stretch/>
        </p:blipFill>
        <p:spPr>
          <a:xfrm>
            <a:off x="3025888" y="766575"/>
            <a:ext cx="2922176" cy="2013649"/>
          </a:xfrm>
          <a:prstGeom prst="rect">
            <a:avLst/>
          </a:prstGeom>
          <a:noFill/>
          <a:ln>
            <a:noFill/>
          </a:ln>
        </p:spPr>
      </p:pic>
      <p:pic>
        <p:nvPicPr>
          <p:cNvPr id="62" name="Google Shape;62;p14" title="stats3 three.png"/>
          <p:cNvPicPr preferRelativeResize="0"/>
          <p:nvPr/>
        </p:nvPicPr>
        <p:blipFill rotWithShape="1">
          <a:blip r:embed="rId4">
            <a:alphaModFix/>
          </a:blip>
          <a:srcRect b="71808" l="6554" r="52832" t="5319"/>
          <a:stretch/>
        </p:blipFill>
        <p:spPr>
          <a:xfrm>
            <a:off x="5817500" y="577815"/>
            <a:ext cx="3021950" cy="2202409"/>
          </a:xfrm>
          <a:prstGeom prst="rect">
            <a:avLst/>
          </a:prstGeom>
          <a:noFill/>
          <a:ln>
            <a:noFill/>
          </a:ln>
        </p:spPr>
      </p:pic>
      <p:pic>
        <p:nvPicPr>
          <p:cNvPr id="63" name="Google Shape;63;p14" title="stats1 one.png"/>
          <p:cNvPicPr preferRelativeResize="0"/>
          <p:nvPr/>
        </p:nvPicPr>
        <p:blipFill rotWithShape="1">
          <a:blip r:embed="rId5">
            <a:alphaModFix/>
          </a:blip>
          <a:srcRect b="73670" l="2427" r="55926" t="3190"/>
          <a:stretch/>
        </p:blipFill>
        <p:spPr>
          <a:xfrm>
            <a:off x="225250" y="672190"/>
            <a:ext cx="2800651" cy="2013660"/>
          </a:xfrm>
          <a:prstGeom prst="rect">
            <a:avLst/>
          </a:prstGeom>
          <a:noFill/>
          <a:ln>
            <a:noFill/>
          </a:ln>
        </p:spPr>
      </p:pic>
      <p:pic>
        <p:nvPicPr>
          <p:cNvPr id="64" name="Google Shape;64;p14" title="stats 4.png"/>
          <p:cNvPicPr preferRelativeResize="0"/>
          <p:nvPr/>
        </p:nvPicPr>
        <p:blipFill rotWithShape="1">
          <a:blip r:embed="rId6">
            <a:alphaModFix/>
          </a:blip>
          <a:srcRect b="60314" l="6213" r="49997" t="21809"/>
          <a:stretch/>
        </p:blipFill>
        <p:spPr>
          <a:xfrm>
            <a:off x="225247" y="2780225"/>
            <a:ext cx="4160254" cy="2197800"/>
          </a:xfrm>
          <a:prstGeom prst="rect">
            <a:avLst/>
          </a:prstGeom>
          <a:noFill/>
          <a:ln>
            <a:noFill/>
          </a:ln>
        </p:spPr>
      </p:pic>
      <p:pic>
        <p:nvPicPr>
          <p:cNvPr id="65" name="Google Shape;65;p14" title="stats 5.png"/>
          <p:cNvPicPr preferRelativeResize="0"/>
          <p:nvPr/>
        </p:nvPicPr>
        <p:blipFill rotWithShape="1">
          <a:blip r:embed="rId7">
            <a:alphaModFix/>
          </a:blip>
          <a:srcRect b="65767" l="4495" r="49683" t="15777"/>
          <a:stretch/>
        </p:blipFill>
        <p:spPr>
          <a:xfrm>
            <a:off x="4533950" y="2739850"/>
            <a:ext cx="4216704" cy="21978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15"/>
          <p:cNvSpPr txBox="1"/>
          <p:nvPr>
            <p:ph type="title"/>
          </p:nvPr>
        </p:nvSpPr>
        <p:spPr>
          <a:xfrm>
            <a:off x="554700" y="228000"/>
            <a:ext cx="1751100" cy="1620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What we have at the library</a:t>
            </a:r>
            <a:endParaRPr/>
          </a:p>
        </p:txBody>
      </p:sp>
      <p:pic>
        <p:nvPicPr>
          <p:cNvPr id="71" name="Google Shape;71;p15" title="library services pics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770700" y="114225"/>
            <a:ext cx="6162024" cy="4878776"/>
          </a:xfrm>
          <a:prstGeom prst="rect">
            <a:avLst/>
          </a:prstGeom>
          <a:noFill/>
          <a:ln>
            <a:noFill/>
          </a:ln>
        </p:spPr>
      </p:pic>
      <p:pic>
        <p:nvPicPr>
          <p:cNvPr id="72" name="Google Shape;72;p15" title="Library Events.png"/>
          <p:cNvPicPr preferRelativeResize="0"/>
          <p:nvPr/>
        </p:nvPicPr>
        <p:blipFill rotWithShape="1">
          <a:blip r:embed="rId4">
            <a:alphaModFix/>
          </a:blip>
          <a:srcRect b="0" l="0" r="31134" t="0"/>
          <a:stretch/>
        </p:blipFill>
        <p:spPr>
          <a:xfrm>
            <a:off x="124525" y="1778350"/>
            <a:ext cx="2764375" cy="33651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6"/>
          <p:cNvSpPr txBox="1"/>
          <p:nvPr>
            <p:ph type="title"/>
          </p:nvPr>
        </p:nvSpPr>
        <p:spPr>
          <a:xfrm>
            <a:off x="3529325" y="232550"/>
            <a:ext cx="2093100" cy="574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Library Staff</a:t>
            </a:r>
            <a:endParaRPr/>
          </a:p>
        </p:txBody>
      </p:sp>
      <p:sp>
        <p:nvSpPr>
          <p:cNvPr id="78" name="Google Shape;78;p16"/>
          <p:cNvSpPr txBox="1"/>
          <p:nvPr>
            <p:ph idx="1" type="body"/>
          </p:nvPr>
        </p:nvSpPr>
        <p:spPr>
          <a:xfrm>
            <a:off x="547175" y="902850"/>
            <a:ext cx="8112000" cy="395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/>
              <a:t>Director: management and </a:t>
            </a:r>
            <a:r>
              <a:rPr lang="en" sz="2000"/>
              <a:t>administrative</a:t>
            </a:r>
            <a:r>
              <a:rPr lang="en" sz="2000"/>
              <a:t> tasks, adult programming</a:t>
            </a:r>
            <a:endParaRPr sz="2000"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 sz="2000"/>
              <a:t>Children’s Librarian: runs the Children’s room and teen space</a:t>
            </a:r>
            <a:endParaRPr sz="2000"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 sz="2000"/>
              <a:t>Technical Services Librarian: catalogs and repairs books &amp; other items</a:t>
            </a:r>
            <a:endParaRPr sz="2000"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 sz="2000"/>
              <a:t>Circulation Librarian: in charge of circulation of books &amp; other items</a:t>
            </a:r>
            <a:endParaRPr sz="2000"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 sz="2000"/>
              <a:t>Custodian</a:t>
            </a:r>
            <a:endParaRPr sz="2000"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sz="2000"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lang="en" sz="2000"/>
              <a:t>The library is open 30 hours a week. To have one librarian per floor we need 60 employee hours.</a:t>
            </a:r>
            <a:endParaRPr sz="200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17"/>
          <p:cNvSpPr txBox="1"/>
          <p:nvPr>
            <p:ph type="title"/>
          </p:nvPr>
        </p:nvSpPr>
        <p:spPr>
          <a:xfrm>
            <a:off x="3406200" y="205200"/>
            <a:ext cx="2653800" cy="861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Library Budget</a:t>
            </a:r>
            <a:endParaRPr/>
          </a:p>
        </p:txBody>
      </p:sp>
      <p:sp>
        <p:nvSpPr>
          <p:cNvPr id="84" name="Google Shape;84;p17"/>
          <p:cNvSpPr txBox="1"/>
          <p:nvPr>
            <p:ph idx="1" type="body"/>
          </p:nvPr>
        </p:nvSpPr>
        <p:spPr>
          <a:xfrm>
            <a:off x="492475" y="916525"/>
            <a:ext cx="8084700" cy="1518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The library budget is &lt; 1% of the total town budget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The library budget is the lowest in the SAILS network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lang="en"/>
              <a:t>Our salaries are the lowest in the SAILS network</a:t>
            </a:r>
            <a:endParaRPr/>
          </a:p>
        </p:txBody>
      </p:sp>
      <p:sp>
        <p:nvSpPr>
          <p:cNvPr id="85" name="Google Shape;85;p17"/>
          <p:cNvSpPr txBox="1"/>
          <p:nvPr/>
        </p:nvSpPr>
        <p:spPr>
          <a:xfrm>
            <a:off x="492475" y="2489675"/>
            <a:ext cx="7701600" cy="2448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2"/>
                </a:solidFill>
              </a:rPr>
              <a:t>With a 6% reduction in our budget, we will need to use up our reserves (state aid savings). That will lead to decertification in future years.</a:t>
            </a:r>
            <a:endParaRPr sz="1800">
              <a:solidFill>
                <a:schemeClr val="dk2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2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2"/>
                </a:solidFill>
              </a:rPr>
              <a:t>If decertified:</a:t>
            </a:r>
            <a:endParaRPr sz="1800">
              <a:solidFill>
                <a:schemeClr val="dk2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</a:pPr>
            <a:r>
              <a:rPr lang="en" sz="1800">
                <a:solidFill>
                  <a:schemeClr val="dk2"/>
                </a:solidFill>
              </a:rPr>
              <a:t>No state aid</a:t>
            </a:r>
            <a:endParaRPr sz="1800">
              <a:solidFill>
                <a:schemeClr val="dk2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</a:pPr>
            <a:r>
              <a:rPr lang="en" sz="1800">
                <a:solidFill>
                  <a:schemeClr val="dk2"/>
                </a:solidFill>
              </a:rPr>
              <a:t>We can’t participate in the SAILS network</a:t>
            </a:r>
            <a:endParaRPr sz="1800">
              <a:solidFill>
                <a:schemeClr val="dk2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</a:pPr>
            <a:r>
              <a:rPr lang="en" sz="1800">
                <a:solidFill>
                  <a:schemeClr val="dk2"/>
                </a:solidFill>
              </a:rPr>
              <a:t>We won’t be able to participate in grant programs</a:t>
            </a:r>
            <a:endParaRPr sz="1800">
              <a:solidFill>
                <a:schemeClr val="dk2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2"/>
                </a:solidFill>
              </a:rPr>
              <a:t> </a:t>
            </a:r>
            <a:endParaRPr sz="1800">
              <a:solidFill>
                <a:schemeClr val="dk2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8"/>
          <p:cNvSpPr txBox="1"/>
          <p:nvPr>
            <p:ph type="title"/>
          </p:nvPr>
        </p:nvSpPr>
        <p:spPr>
          <a:xfrm>
            <a:off x="2612800" y="150475"/>
            <a:ext cx="3953400" cy="588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Other Sources of Funding</a:t>
            </a:r>
            <a:endParaRPr/>
          </a:p>
        </p:txBody>
      </p:sp>
      <p:graphicFrame>
        <p:nvGraphicFramePr>
          <p:cNvPr id="91" name="Google Shape;91;p18"/>
          <p:cNvGraphicFramePr/>
          <p:nvPr/>
        </p:nvGraphicFramePr>
        <p:xfrm>
          <a:off x="1681338" y="98997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{3FC0A9AA-A6C9-4F97-9898-68A7284BFB2A}</a:tableStyleId>
              </a:tblPr>
              <a:tblGrid>
                <a:gridCol w="2623475"/>
                <a:gridCol w="958925"/>
                <a:gridCol w="1103300"/>
              </a:tblGrid>
              <a:tr h="3942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dk1"/>
                          </a:solidFill>
                        </a:rPr>
                        <a:t>Funding Source</a:t>
                      </a:r>
                      <a:endParaRPr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accen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accen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accen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accen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dk1"/>
                          </a:solidFill>
                        </a:rPr>
                        <a:t>FY25</a:t>
                      </a:r>
                      <a:endParaRPr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accen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dk1"/>
                          </a:solidFill>
                        </a:rPr>
                        <a:t>FY26</a:t>
                      </a:r>
                      <a:endParaRPr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0000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</a:tcPr>
                </a:tc>
              </a:tr>
              <a:tr h="3942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dk1"/>
                          </a:solidFill>
                        </a:rPr>
                        <a:t>Friends</a:t>
                      </a:r>
                      <a:endParaRPr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>
                    <a:lnT cap="flat" cmpd="sng" w="9525">
                      <a:solidFill>
                        <a:schemeClr val="accen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dk1"/>
                          </a:solidFill>
                        </a:rPr>
                        <a:t>$4990</a:t>
                      </a:r>
                      <a:endParaRPr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>
                    <a:lnT cap="flat" cmpd="sng" w="9525">
                      <a:solidFill>
                        <a:srgbClr val="0000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dk1"/>
                          </a:solidFill>
                        </a:rPr>
                        <a:t>$2000</a:t>
                      </a:r>
                      <a:endParaRPr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/>
                </a:tc>
              </a:tr>
              <a:tr h="3942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dk1"/>
                          </a:solidFill>
                        </a:rPr>
                        <a:t>Cultural Council grants</a:t>
                      </a:r>
                      <a:endParaRPr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dk1"/>
                          </a:solidFill>
                        </a:rPr>
                        <a:t>$1320</a:t>
                      </a:r>
                      <a:endParaRPr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dk1"/>
                          </a:solidFill>
                        </a:rPr>
                        <a:t>$400</a:t>
                      </a:r>
                      <a:endParaRPr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/>
                </a:tc>
              </a:tr>
              <a:tr h="3942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dk1"/>
                          </a:solidFill>
                        </a:rPr>
                        <a:t>Dollar General grant</a:t>
                      </a:r>
                      <a:endParaRPr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dk1"/>
                          </a:solidFill>
                        </a:rPr>
                        <a:t>$1200</a:t>
                      </a:r>
                      <a:endParaRPr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/>
                </a:tc>
              </a:tr>
              <a:tr h="3942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dk1"/>
                          </a:solidFill>
                        </a:rPr>
                        <a:t>BayCoast donation</a:t>
                      </a:r>
                      <a:endParaRPr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dk1"/>
                          </a:solidFill>
                        </a:rPr>
                        <a:t>$250</a:t>
                      </a:r>
                      <a:endParaRPr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/>
                </a:tc>
              </a:tr>
              <a:tr h="3942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dk1"/>
                          </a:solidFill>
                        </a:rPr>
                        <a:t>State Aid </a:t>
                      </a:r>
                      <a:endParaRPr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dk1"/>
                          </a:solidFill>
                        </a:rPr>
                        <a:t>$14500</a:t>
                      </a:r>
                      <a:endParaRPr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dk1"/>
                          </a:solidFill>
                        </a:rPr>
                        <a:t>$20000</a:t>
                      </a:r>
                      <a:endParaRPr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/>
                </a:tc>
              </a:tr>
              <a:tr h="3942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dk1"/>
                          </a:solidFill>
                        </a:rPr>
                        <a:t>Donations</a:t>
                      </a:r>
                      <a:endParaRPr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dk1"/>
                          </a:solidFill>
                        </a:rPr>
                        <a:t>$3365</a:t>
                      </a:r>
                      <a:endParaRPr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dk1"/>
                          </a:solidFill>
                        </a:rPr>
                        <a:t>$14000*</a:t>
                      </a:r>
                      <a:endParaRPr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/>
                </a:tc>
              </a:tr>
            </a:tbl>
          </a:graphicData>
        </a:graphic>
      </p:graphicFrame>
      <p:sp>
        <p:nvSpPr>
          <p:cNvPr id="92" name="Google Shape;92;p18"/>
          <p:cNvSpPr txBox="1"/>
          <p:nvPr/>
        </p:nvSpPr>
        <p:spPr>
          <a:xfrm>
            <a:off x="1012275" y="4144900"/>
            <a:ext cx="7099800" cy="725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1"/>
                </a:solidFill>
              </a:rPr>
              <a:t>* </a:t>
            </a:r>
            <a:r>
              <a:rPr lang="en" sz="1800">
                <a:solidFill>
                  <a:schemeClr val="dk1"/>
                </a:solidFill>
              </a:rPr>
              <a:t>In FY26, we received a $10,000 donation from the Carnegie Corporation that we will use to offset a capital request.</a:t>
            </a:r>
            <a:endParaRPr sz="180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